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y="6858000" cx="9144000"/>
  <p:notesSz cx="6934200" cy="9220200"/>
  <p:embeddedFontLst>
    <p:embeddedFont>
      <p:font typeface="Arimo"/>
      <p:regular r:id="rId39"/>
      <p:bold r:id="rId40"/>
      <p:italic r:id="rId41"/>
      <p:boldItalic r:id="rId42"/>
    </p:embeddedFont>
    <p:embeddedFont>
      <p:font typeface="Century Gothic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6B23DBF-1DFC-4EB2-89C4-83000F5F80E0}">
  <a:tblStyle styleId="{06B23DBF-1DFC-4EB2-89C4-83000F5F80E0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04" orient="horz"/>
        <p:guide pos="2184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rimo-bold.fntdata"/><Relationship Id="rId20" Type="http://schemas.openxmlformats.org/officeDocument/2006/relationships/slide" Target="slides/slide14.xml"/><Relationship Id="rId42" Type="http://schemas.openxmlformats.org/officeDocument/2006/relationships/font" Target="fonts/Arimo-boldItalic.fntdata"/><Relationship Id="rId41" Type="http://schemas.openxmlformats.org/officeDocument/2006/relationships/font" Target="fonts/Arimo-italic.fntdata"/><Relationship Id="rId22" Type="http://schemas.openxmlformats.org/officeDocument/2006/relationships/slide" Target="slides/slide16.xml"/><Relationship Id="rId44" Type="http://schemas.openxmlformats.org/officeDocument/2006/relationships/font" Target="fonts/CenturyGothic-bold.fntdata"/><Relationship Id="rId21" Type="http://schemas.openxmlformats.org/officeDocument/2006/relationships/slide" Target="slides/slide15.xml"/><Relationship Id="rId43" Type="http://schemas.openxmlformats.org/officeDocument/2006/relationships/font" Target="fonts/CenturyGothic-regular.fntdata"/><Relationship Id="rId24" Type="http://schemas.openxmlformats.org/officeDocument/2006/relationships/slide" Target="slides/slide18.xml"/><Relationship Id="rId46" Type="http://schemas.openxmlformats.org/officeDocument/2006/relationships/font" Target="fonts/CenturyGothic-boldItalic.fntdata"/><Relationship Id="rId23" Type="http://schemas.openxmlformats.org/officeDocument/2006/relationships/slide" Target="slides/slide17.xml"/><Relationship Id="rId45" Type="http://schemas.openxmlformats.org/officeDocument/2006/relationships/font" Target="fonts/CenturyGothic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Arimo-regular.fntdata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150" lIns="92300" spcFirstLastPara="1" rIns="92300" wrap="square" tIns="461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150" lIns="92300" spcFirstLastPara="1" rIns="92300" wrap="square" tIns="4615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620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6150" lIns="92300" spcFirstLastPara="1" rIns="92300" wrap="square" tIns="4615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</p:spPr>
        <p:txBody>
          <a:bodyPr anchorCtr="0" anchor="b" bIns="46150" lIns="92300" spcFirstLastPara="1" rIns="92300" wrap="square" tIns="461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</p:spPr>
        <p:txBody>
          <a:bodyPr anchorCtr="0" anchor="b" bIns="46150" lIns="92300" spcFirstLastPara="1" rIns="92300" wrap="square" tIns="461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2" type="sldNum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</p:spPr>
        <p:txBody>
          <a:bodyPr anchorCtr="0" anchor="b" bIns="46150" lIns="92300" spcFirstLastPara="1" rIns="92300" wrap="square" tIns="461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11620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:notes"/>
          <p:cNvSpPr txBox="1"/>
          <p:nvPr>
            <p:ph idx="1" type="body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1:notes"/>
          <p:cNvSpPr/>
          <p:nvPr>
            <p:ph idx="2" type="sldImg"/>
          </p:nvPr>
        </p:nvSpPr>
        <p:spPr>
          <a:xfrm>
            <a:off x="11620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 txBox="1"/>
          <p:nvPr>
            <p:ph idx="1" type="body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2:notes"/>
          <p:cNvSpPr/>
          <p:nvPr>
            <p:ph idx="2" type="sldImg"/>
          </p:nvPr>
        </p:nvSpPr>
        <p:spPr>
          <a:xfrm>
            <a:off x="11620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:notes"/>
          <p:cNvSpPr txBox="1"/>
          <p:nvPr>
            <p:ph idx="1" type="body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3:notes"/>
          <p:cNvSpPr/>
          <p:nvPr>
            <p:ph idx="2" type="sldImg"/>
          </p:nvPr>
        </p:nvSpPr>
        <p:spPr>
          <a:xfrm>
            <a:off x="11620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:notes"/>
          <p:cNvSpPr txBox="1"/>
          <p:nvPr>
            <p:ph idx="1" type="body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4:notes"/>
          <p:cNvSpPr/>
          <p:nvPr>
            <p:ph idx="2" type="sldImg"/>
          </p:nvPr>
        </p:nvSpPr>
        <p:spPr>
          <a:xfrm>
            <a:off x="11620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:notes"/>
          <p:cNvSpPr txBox="1"/>
          <p:nvPr>
            <p:ph idx="1" type="body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5:notes"/>
          <p:cNvSpPr/>
          <p:nvPr>
            <p:ph idx="2" type="sldImg"/>
          </p:nvPr>
        </p:nvSpPr>
        <p:spPr>
          <a:xfrm>
            <a:off x="11620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:notes"/>
          <p:cNvSpPr txBox="1"/>
          <p:nvPr>
            <p:ph idx="1" type="body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6:notes"/>
          <p:cNvSpPr/>
          <p:nvPr>
            <p:ph idx="2" type="sldImg"/>
          </p:nvPr>
        </p:nvSpPr>
        <p:spPr>
          <a:xfrm>
            <a:off x="11620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7:notes"/>
          <p:cNvSpPr txBox="1"/>
          <p:nvPr>
            <p:ph idx="1" type="body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7:notes"/>
          <p:cNvSpPr/>
          <p:nvPr>
            <p:ph idx="2" type="sldImg"/>
          </p:nvPr>
        </p:nvSpPr>
        <p:spPr>
          <a:xfrm>
            <a:off x="11620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8:notes"/>
          <p:cNvSpPr txBox="1"/>
          <p:nvPr>
            <p:ph idx="1" type="body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8:notes"/>
          <p:cNvSpPr/>
          <p:nvPr>
            <p:ph idx="2" type="sldImg"/>
          </p:nvPr>
        </p:nvSpPr>
        <p:spPr>
          <a:xfrm>
            <a:off x="11620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:notes"/>
          <p:cNvSpPr txBox="1"/>
          <p:nvPr>
            <p:ph idx="1" type="body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9:notes"/>
          <p:cNvSpPr/>
          <p:nvPr>
            <p:ph idx="2" type="sldImg"/>
          </p:nvPr>
        </p:nvSpPr>
        <p:spPr>
          <a:xfrm>
            <a:off x="11620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0:notes"/>
          <p:cNvSpPr txBox="1"/>
          <p:nvPr>
            <p:ph idx="1" type="body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0:notes"/>
          <p:cNvSpPr/>
          <p:nvPr>
            <p:ph idx="2" type="sldImg"/>
          </p:nvPr>
        </p:nvSpPr>
        <p:spPr>
          <a:xfrm>
            <a:off x="11620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11620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1:notes"/>
          <p:cNvSpPr txBox="1"/>
          <p:nvPr>
            <p:ph idx="1" type="body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1:notes"/>
          <p:cNvSpPr/>
          <p:nvPr>
            <p:ph idx="2" type="sldImg"/>
          </p:nvPr>
        </p:nvSpPr>
        <p:spPr>
          <a:xfrm>
            <a:off x="11620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2:notes"/>
          <p:cNvSpPr txBox="1"/>
          <p:nvPr>
            <p:ph idx="1" type="body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2:notes"/>
          <p:cNvSpPr/>
          <p:nvPr>
            <p:ph idx="2" type="sldImg"/>
          </p:nvPr>
        </p:nvSpPr>
        <p:spPr>
          <a:xfrm>
            <a:off x="11620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3:notes"/>
          <p:cNvSpPr/>
          <p:nvPr>
            <p:ph idx="2" type="sldImg"/>
          </p:nvPr>
        </p:nvSpPr>
        <p:spPr>
          <a:xfrm>
            <a:off x="11620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79" name="Google Shape;279;p23:notes"/>
          <p:cNvSpPr txBox="1"/>
          <p:nvPr>
            <p:ph idx="1" type="body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InterVA 5 and Silco VA 5</a:t>
            </a:r>
            <a:endParaRPr/>
          </a:p>
        </p:txBody>
      </p:sp>
      <p:sp>
        <p:nvSpPr>
          <p:cNvPr id="280" name="Google Shape;280;p23:notes"/>
          <p:cNvSpPr txBox="1"/>
          <p:nvPr>
            <p:ph idx="12" type="sldNum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</p:spPr>
        <p:txBody>
          <a:bodyPr anchorCtr="0" anchor="b" bIns="46150" lIns="92300" spcFirstLastPara="1" rIns="92300" wrap="square" tIns="461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4:notes"/>
          <p:cNvSpPr txBox="1"/>
          <p:nvPr>
            <p:ph idx="1" type="body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4:notes"/>
          <p:cNvSpPr/>
          <p:nvPr>
            <p:ph idx="2" type="sldImg"/>
          </p:nvPr>
        </p:nvSpPr>
        <p:spPr>
          <a:xfrm>
            <a:off x="11620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5:notes"/>
          <p:cNvSpPr txBox="1"/>
          <p:nvPr>
            <p:ph idx="1" type="body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5:notes"/>
          <p:cNvSpPr/>
          <p:nvPr>
            <p:ph idx="2" type="sldImg"/>
          </p:nvPr>
        </p:nvSpPr>
        <p:spPr>
          <a:xfrm>
            <a:off x="11620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6:notes"/>
          <p:cNvSpPr txBox="1"/>
          <p:nvPr>
            <p:ph idx="1" type="body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6:notes"/>
          <p:cNvSpPr/>
          <p:nvPr>
            <p:ph idx="2" type="sldImg"/>
          </p:nvPr>
        </p:nvSpPr>
        <p:spPr>
          <a:xfrm>
            <a:off x="11620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7:notes"/>
          <p:cNvSpPr txBox="1"/>
          <p:nvPr>
            <p:ph idx="1" type="body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7:notes"/>
          <p:cNvSpPr/>
          <p:nvPr>
            <p:ph idx="2" type="sldImg"/>
          </p:nvPr>
        </p:nvSpPr>
        <p:spPr>
          <a:xfrm>
            <a:off x="11620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8:notes"/>
          <p:cNvSpPr txBox="1"/>
          <p:nvPr>
            <p:ph idx="1" type="body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8:notes"/>
          <p:cNvSpPr/>
          <p:nvPr>
            <p:ph idx="2" type="sldImg"/>
          </p:nvPr>
        </p:nvSpPr>
        <p:spPr>
          <a:xfrm>
            <a:off x="11620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9:notes"/>
          <p:cNvSpPr txBox="1"/>
          <p:nvPr>
            <p:ph idx="1" type="body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9:notes"/>
          <p:cNvSpPr/>
          <p:nvPr>
            <p:ph idx="2" type="sldImg"/>
          </p:nvPr>
        </p:nvSpPr>
        <p:spPr>
          <a:xfrm>
            <a:off x="11620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0:notes"/>
          <p:cNvSpPr txBox="1"/>
          <p:nvPr>
            <p:ph idx="1" type="body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0:notes"/>
          <p:cNvSpPr/>
          <p:nvPr>
            <p:ph idx="2" type="sldImg"/>
          </p:nvPr>
        </p:nvSpPr>
        <p:spPr>
          <a:xfrm>
            <a:off x="11620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1620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1:notes"/>
          <p:cNvSpPr txBox="1"/>
          <p:nvPr>
            <p:ph idx="1" type="body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1:notes"/>
          <p:cNvSpPr/>
          <p:nvPr>
            <p:ph idx="2" type="sldImg"/>
          </p:nvPr>
        </p:nvSpPr>
        <p:spPr>
          <a:xfrm>
            <a:off x="11620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2:notes"/>
          <p:cNvSpPr txBox="1"/>
          <p:nvPr>
            <p:ph idx="1" type="body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2:notes"/>
          <p:cNvSpPr/>
          <p:nvPr>
            <p:ph idx="2" type="sldImg"/>
          </p:nvPr>
        </p:nvSpPr>
        <p:spPr>
          <a:xfrm>
            <a:off x="11620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3:notes"/>
          <p:cNvSpPr txBox="1"/>
          <p:nvPr>
            <p:ph idx="1" type="body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33:notes"/>
          <p:cNvSpPr/>
          <p:nvPr>
            <p:ph idx="2" type="sldImg"/>
          </p:nvPr>
        </p:nvSpPr>
        <p:spPr>
          <a:xfrm>
            <a:off x="11620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11620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620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11620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/>
          <p:nvPr>
            <p:ph idx="1" type="body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8:notes"/>
          <p:cNvSpPr/>
          <p:nvPr>
            <p:ph idx="2" type="sldImg"/>
          </p:nvPr>
        </p:nvSpPr>
        <p:spPr>
          <a:xfrm>
            <a:off x="11620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 txBox="1"/>
          <p:nvPr>
            <p:ph idx="1" type="body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9:notes"/>
          <p:cNvSpPr/>
          <p:nvPr>
            <p:ph idx="2" type="sldImg"/>
          </p:nvPr>
        </p:nvSpPr>
        <p:spPr>
          <a:xfrm>
            <a:off x="11620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/>
          <p:nvPr>
            <p:ph idx="2" type="sldImg"/>
          </p:nvPr>
        </p:nvSpPr>
        <p:spPr>
          <a:xfrm>
            <a:off x="11620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3" name="Google Shape;163;p10:notes"/>
          <p:cNvSpPr txBox="1"/>
          <p:nvPr>
            <p:ph idx="1" type="body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6150" lIns="92300" spcFirstLastPara="1" rIns="92300" wrap="square" tIns="46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0:notes"/>
          <p:cNvSpPr txBox="1"/>
          <p:nvPr>
            <p:ph idx="12" type="sldNum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</p:spPr>
        <p:txBody>
          <a:bodyPr anchorCtr="0" anchor="b" bIns="46150" lIns="92300" spcFirstLastPara="1" rIns="92300" wrap="square" tIns="461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7086600" y="6423025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type="title"/>
          </p:nvPr>
        </p:nvSpPr>
        <p:spPr>
          <a:xfrm>
            <a:off x="685800" y="1555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 rot="5400000">
            <a:off x="2514600" y="-2286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6553200" y="62484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7086600" y="6423025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able" type="tbl">
  <p:cSld name="TABL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12" type="sldNum"/>
          </p:nvPr>
        </p:nvSpPr>
        <p:spPr>
          <a:xfrm>
            <a:off x="7086600" y="6423025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 type="objOnly">
  <p:cSld name="OBJECT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685800" y="609600"/>
            <a:ext cx="7772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2" type="sldNum"/>
          </p:nvPr>
        </p:nvSpPr>
        <p:spPr>
          <a:xfrm>
            <a:off x="7086600" y="6423025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, and 2 Content" type="objAndTwoObj">
  <p:cSld name="OBJECT_AND_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2" type="body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3" type="body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7086600" y="6423025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4 Content" type="fourObj">
  <p:cSld name="FOUR_OBJECT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685800" y="19812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2" type="body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3" type="body"/>
          </p:nvPr>
        </p:nvSpPr>
        <p:spPr>
          <a:xfrm>
            <a:off x="685800" y="41148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4" type="body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80" name="Google Shape;80;p1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7086600" y="6423025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685800" y="1555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2" type="sldNum"/>
          </p:nvPr>
        </p:nvSpPr>
        <p:spPr>
          <a:xfrm>
            <a:off x="7086600" y="6423025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685800" y="1555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685800" y="1600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7086600" y="6423025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7086600" y="62484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b="1" sz="16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9pPr>
          </a:lstStyle>
          <a:p/>
        </p:txBody>
      </p:sp>
      <p:sp>
        <p:nvSpPr>
          <p:cNvPr id="28" name="Google Shape;28;p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b="1" sz="1600"/>
            </a:lvl9pPr>
          </a:lstStyle>
          <a:p/>
        </p:txBody>
      </p:sp>
      <p:sp>
        <p:nvSpPr>
          <p:cNvPr id="29" name="Google Shape;29;p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7086600" y="6423025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685800" y="1555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7086600" y="6423025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7086600" y="6423025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685800" y="1555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9pPr>
          </a:lstStyle>
          <a:p/>
        </p:txBody>
      </p:sp>
      <p:sp>
        <p:nvSpPr>
          <p:cNvPr id="41" name="Google Shape;41;p8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7086600" y="6423025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type="title"/>
          </p:nvPr>
        </p:nvSpPr>
        <p:spPr>
          <a:xfrm>
            <a:off x="152400" y="304800"/>
            <a:ext cx="35052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1" type="body"/>
          </p:nvPr>
        </p:nvSpPr>
        <p:spPr>
          <a:xfrm>
            <a:off x="3886200" y="304801"/>
            <a:ext cx="511175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152400" y="1435100"/>
            <a:ext cx="3505200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7086600" y="64008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9pPr>
          </a:lstStyle>
          <a:p/>
        </p:txBody>
      </p:sp>
      <p:sp>
        <p:nvSpPr>
          <p:cNvPr id="52" name="Google Shape;52;p10"/>
          <p:cNvSpPr txBox="1"/>
          <p:nvPr>
            <p:ph idx="12" type="sldNum"/>
          </p:nvPr>
        </p:nvSpPr>
        <p:spPr>
          <a:xfrm>
            <a:off x="7086600" y="64008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85800" y="1555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85800" y="1600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7086600" y="6423025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comsasl.org/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12.png"/><Relationship Id="rId7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comssl.org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www.comsasl.org/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www.cghr.org/training" TargetMode="External"/><Relationship Id="rId4" Type="http://schemas.openxmlformats.org/officeDocument/2006/relationships/hyperlink" Target="http://vatraining.vm-host.net/" TargetMode="External"/><Relationship Id="rId5" Type="http://schemas.openxmlformats.org/officeDocument/2006/relationships/image" Target="../media/image19.jpg"/><Relationship Id="rId6" Type="http://schemas.openxmlformats.org/officeDocument/2006/relationships/image" Target="../media/image20.png"/><Relationship Id="rId7" Type="http://schemas.openxmlformats.org/officeDocument/2006/relationships/image" Target="../media/image23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jpg"/><Relationship Id="rId4" Type="http://schemas.openxmlformats.org/officeDocument/2006/relationships/image" Target="../media/image21.png"/><Relationship Id="rId5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gif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idx="1" type="subTitle"/>
          </p:nvPr>
        </p:nvSpPr>
        <p:spPr>
          <a:xfrm>
            <a:off x="419100" y="2011166"/>
            <a:ext cx="83058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t/>
            </a:r>
            <a:endParaRPr sz="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80000"/>
              </a:lnSpc>
              <a:spcBef>
                <a:spcPts val="8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alibri"/>
              <a:buNone/>
            </a:pPr>
            <a:r>
              <a:t/>
            </a:r>
            <a:endParaRPr sz="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i="1" lang="en-US" sz="2000"/>
              <a:t>Rashid Ansumana</a:t>
            </a:r>
            <a:r>
              <a:rPr i="1" lang="en-US" sz="2000"/>
              <a:t>, </a:t>
            </a:r>
            <a:r>
              <a:rPr i="1" lang="en-US" sz="2000">
                <a:latin typeface="Calibri"/>
                <a:ea typeface="Calibri"/>
                <a:cs typeface="Calibri"/>
                <a:sym typeface="Calibri"/>
              </a:rPr>
              <a:t>Ronald Carshon-Marsh, Amara Jambai, Sartie Kenneh, Ibrahim Bob Swaray, Anteneh Assalif, Alimatu Vandi, Hellen Gelband, Patrick Brown, Cheryl Chin, Ahmed Osman, Prabhat Jha on behalf of the COMSA Sierra Leone Team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i="1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u="sng">
                <a:solidFill>
                  <a:schemeClr val="hlink"/>
                </a:solidFill>
                <a:hlinkClick r:id="rId3"/>
              </a:rPr>
              <a:t>www.comsasl.org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Ministry of Health and Sanitation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Njala University, University of Toronto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COMSA Supported by the Bill and Melinda Gates Foundation, Queen Elizabeth Scholarships and CIHR, Canada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br>
              <a:rPr lang="en-US" sz="1400">
                <a:latin typeface="Calibri"/>
                <a:ea typeface="Calibri"/>
                <a:cs typeface="Calibri"/>
                <a:sym typeface="Calibri"/>
              </a:rPr>
            </a:br>
            <a:endParaRPr b="1" i="1"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8"/>
          <p:cNvSpPr/>
          <p:nvPr/>
        </p:nvSpPr>
        <p:spPr>
          <a:xfrm>
            <a:off x="-52928" y="626723"/>
            <a:ext cx="91440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Healthy Sierra Leone (HEAL+SL)</a:t>
            </a:r>
            <a:endParaRPr/>
          </a:p>
          <a:p>
            <a:pPr indent="0" lvl="0" marL="0" marR="0" rtl="0" algn="ctr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National Mortality Platform</a:t>
            </a:r>
            <a:endParaRPr b="1" sz="4000">
              <a:solidFill>
                <a:srgbClr val="C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95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C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707520"/>
            <a:ext cx="3174715" cy="115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44113" y="6087018"/>
            <a:ext cx="2923563" cy="627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17152" y="5616921"/>
            <a:ext cx="1273920" cy="121370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/>
          <p:nvPr/>
        </p:nvSpPr>
        <p:spPr>
          <a:xfrm>
            <a:off x="3372612" y="5613878"/>
            <a:ext cx="1199388" cy="104939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36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 txBox="1"/>
          <p:nvPr>
            <p:ph type="title"/>
          </p:nvPr>
        </p:nvSpPr>
        <p:spPr>
          <a:xfrm>
            <a:off x="228600" y="274638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Quality assurance is key to results remaining credible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2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u="sng"/>
              <a:t>IT-based quality assurance</a:t>
            </a:r>
            <a:endParaRPr/>
          </a:p>
        </p:txBody>
      </p:sp>
      <p:sp>
        <p:nvSpPr>
          <p:cNvPr id="204" name="Google Shape;204;p2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91916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/>
              <a:t>GPS tracking (and updating maps from Census 2021)</a:t>
            </a:r>
            <a:endParaRPr/>
          </a:p>
          <a:p>
            <a:pPr indent="-571500" lvl="0" marL="91916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/>
              <a:t>Interview recordings: central audio review (every surveyor per week, random)</a:t>
            </a:r>
            <a:endParaRPr/>
          </a:p>
          <a:p>
            <a:pPr indent="-571500" lvl="0" marL="91916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/>
              <a:t>Monitor work loads and pace of work using dashboard</a:t>
            </a:r>
            <a:endParaRPr/>
          </a:p>
        </p:txBody>
      </p:sp>
      <p:sp>
        <p:nvSpPr>
          <p:cNvPr id="205" name="Google Shape;205;p2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u="sng"/>
              <a:t>Field-based quality assurance</a:t>
            </a:r>
            <a:endParaRPr/>
          </a:p>
        </p:txBody>
      </p:sp>
      <p:sp>
        <p:nvSpPr>
          <p:cNvPr id="206" name="Google Shape;206;p2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/>
              <a:t>Field spot checks (ensure all team members present, confirm number of houses, observe data collection)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/>
              <a:t>Random re-sampling of team work and sample timeframes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/>
              <a:t>Narrative reviews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/>
              <a:t>Weekly experience sharing meetings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8"/>
          <p:cNvSpPr txBox="1"/>
          <p:nvPr>
            <p:ph type="title"/>
          </p:nvPr>
        </p:nvSpPr>
        <p:spPr>
          <a:xfrm>
            <a:off x="0" y="337334"/>
            <a:ext cx="9144000" cy="609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Have interventions implemented since early 2022 improved quality?</a:t>
            </a:r>
            <a:endParaRPr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2" name="Google Shape;212;p28"/>
          <p:cNvSpPr txBox="1"/>
          <p:nvPr>
            <p:ph idx="1" type="body"/>
          </p:nvPr>
        </p:nvSpPr>
        <p:spPr>
          <a:xfrm>
            <a:off x="76200" y="1288550"/>
            <a:ext cx="9144000" cy="4954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/>
              <a:t>Regional supervisor and regular reviews say YES</a:t>
            </a:r>
            <a:endParaRPr/>
          </a:p>
          <a:p>
            <a:pPr indent="-342900" lvl="0" marL="342900" rtl="0" algn="l"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/>
              <a:t>Change in work culture among surveyors- “shortcuts no longer acceptable and will be caught” and “strong teams need all”</a:t>
            </a:r>
            <a:endParaRPr/>
          </a:p>
          <a:p>
            <a:pPr indent="-342900" lvl="0" marL="342900" rtl="0" algn="l"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b="1" lang="en-US" sz="2600"/>
              <a:t>Reduction in % of e-VAs that were rated as “low quality”</a:t>
            </a:r>
            <a:endParaRPr sz="2600"/>
          </a:p>
        </p:txBody>
      </p:sp>
      <p:sp>
        <p:nvSpPr>
          <p:cNvPr id="213" name="Google Shape;213;p28"/>
          <p:cNvSpPr txBox="1"/>
          <p:nvPr/>
        </p:nvSpPr>
        <p:spPr>
          <a:xfrm rot="-5400000">
            <a:off x="526703" y="4654898"/>
            <a:ext cx="1815882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Percent</a:t>
            </a:r>
            <a:endParaRPr/>
          </a:p>
        </p:txBody>
      </p:sp>
      <p:sp>
        <p:nvSpPr>
          <p:cNvPr id="214" name="Google Shape;214;p28"/>
          <p:cNvSpPr txBox="1"/>
          <p:nvPr/>
        </p:nvSpPr>
        <p:spPr>
          <a:xfrm>
            <a:off x="2178978" y="6519446"/>
            <a:ext cx="42672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Date</a:t>
            </a:r>
            <a:endParaRPr/>
          </a:p>
        </p:txBody>
      </p:sp>
      <p:pic>
        <p:nvPicPr>
          <p:cNvPr id="215" name="Google Shape;21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4534" y="3758986"/>
            <a:ext cx="4953000" cy="273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 txBox="1"/>
          <p:nvPr>
            <p:ph type="title"/>
          </p:nvPr>
        </p:nvSpPr>
        <p:spPr>
          <a:xfrm>
            <a:off x="-76200" y="0"/>
            <a:ext cx="9220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entury Gothic"/>
                <a:ea typeface="Century Gothic"/>
                <a:cs typeface="Century Gothic"/>
                <a:sym typeface="Century Gothic"/>
              </a:rPr>
              <a:t>National maternal deaths in Sierra Leone</a:t>
            </a:r>
            <a:endParaRPr/>
          </a:p>
        </p:txBody>
      </p:sp>
      <p:graphicFrame>
        <p:nvGraphicFramePr>
          <p:cNvPr id="221" name="Google Shape;221;p29"/>
          <p:cNvGraphicFramePr/>
          <p:nvPr/>
        </p:nvGraphicFramePr>
        <p:xfrm>
          <a:off x="152400" y="10668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{06B23DBF-1DFC-4EB2-89C4-83000F5F80E0}</a:tableStyleId>
              </a:tblPr>
              <a:tblGrid>
                <a:gridCol w="6019800"/>
                <a:gridCol w="28956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Maternal deaths in HEAL-SL</a:t>
                      </a:r>
                      <a:endParaRPr sz="2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141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% of annual female deaths (15-49 years)</a:t>
                      </a:r>
                      <a:endParaRPr sz="24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9.6%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National annual female deaths (15-49 years)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13 660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Livebirths (2020)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258 100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Maternal mortality</a:t>
                      </a:r>
                      <a:r>
                        <a:rPr lang="en-US" sz="2400"/>
                        <a:t> ratio (95% CI)</a:t>
                      </a:r>
                      <a:endParaRPr sz="24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510</a:t>
                      </a:r>
                      <a:r>
                        <a:rPr lang="en-US" sz="2400"/>
                        <a:t> (483-538) *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Absolute total maternal deaths (95% CI)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1317 (1247-1389) +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alibri"/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Leading causes of death </a:t>
                      </a:r>
                      <a:endParaRPr sz="24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lt1"/>
                          </a:solidFill>
                        </a:rPr>
                        <a:t>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</a:tr>
              <a:tr h="375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0" lang="en-US" sz="2400"/>
                        <a:t>Hemorrhage</a:t>
                      </a:r>
                      <a:endParaRPr b="1" sz="24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400"/>
                        <a:t>25%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0" lang="en-US" sz="2400"/>
                        <a:t>Infection and sepsis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15%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b="0" lang="en-US" sz="2400"/>
                        <a:t>Hypertensive disorders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9%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2" name="Google Shape;222;p29"/>
          <p:cNvSpPr txBox="1"/>
          <p:nvPr/>
        </p:nvSpPr>
        <p:spPr>
          <a:xfrm>
            <a:off x="304800" y="6004650"/>
            <a:ext cx="8534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WHO estimate of MMR in 2017: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1120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eIDSR/maternal facility-based data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~580 maternal deaths in 2018/19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0"/>
          <p:cNvSpPr txBox="1"/>
          <p:nvPr>
            <p:ph type="title"/>
          </p:nvPr>
        </p:nvSpPr>
        <p:spPr>
          <a:xfrm>
            <a:off x="-1" y="258316"/>
            <a:ext cx="9072081" cy="606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Avoidable mortality estimates for three regions compared to the Western region for children age under 5 years and for ages 5 to 69 years</a:t>
            </a:r>
            <a:endParaRPr/>
          </a:p>
        </p:txBody>
      </p:sp>
      <p:pic>
        <p:nvPicPr>
          <p:cNvPr id="228" name="Google Shape;228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6910" l="5098" r="6449" t="6464"/>
          <a:stretch/>
        </p:blipFill>
        <p:spPr>
          <a:xfrm>
            <a:off x="685800" y="914400"/>
            <a:ext cx="8229600" cy="574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/>
          <p:nvPr>
            <p:ph type="title"/>
          </p:nvPr>
        </p:nvSpPr>
        <p:spPr>
          <a:xfrm>
            <a:off x="0" y="380999"/>
            <a:ext cx="8839200" cy="917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entury Gothic"/>
                <a:ea typeface="Century Gothic"/>
                <a:cs typeface="Century Gothic"/>
                <a:sym typeface="Century Gothic"/>
              </a:rPr>
              <a:t>Leading causes of death for neonates and stillbirths in Sierra Leone, 2018-2020</a:t>
            </a:r>
            <a:endParaRPr/>
          </a:p>
        </p:txBody>
      </p:sp>
      <p:graphicFrame>
        <p:nvGraphicFramePr>
          <p:cNvPr id="234" name="Google Shape;234;p31"/>
          <p:cNvGraphicFramePr/>
          <p:nvPr/>
        </p:nvGraphicFramePr>
        <p:xfrm>
          <a:off x="228600" y="1524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{06B23DBF-1DFC-4EB2-89C4-83000F5F80E0}</a:tableStyleId>
              </a:tblPr>
              <a:tblGrid>
                <a:gridCol w="3810000"/>
                <a:gridCol w="2719300"/>
                <a:gridCol w="2233700"/>
              </a:tblGrid>
              <a:tr h="797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415 neonatal deaths in </a:t>
                      </a:r>
                      <a:br>
                        <a:rPr lang="en-US" sz="2200"/>
                      </a:br>
                      <a:r>
                        <a:rPr lang="en-US" sz="2200"/>
                        <a:t>HEAL-SL 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National annual deaths (%)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Risk of death 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</a:tr>
              <a:tr h="462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Birth asphyxia/birth trauma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2550 (32)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1%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2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Sepsis</a:t>
                      </a:r>
                      <a:r>
                        <a:rPr lang="en-US" sz="2200"/>
                        <a:t> and other infections</a:t>
                      </a:r>
                      <a:endParaRPr sz="22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2418 (30)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0.9%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2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Prematurity and low birthweight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1596 (20)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0.6%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2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Non-communicable causes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531 (7)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0.2%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2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Pneumonia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267 (3)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0.1%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2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/>
                        <a:t>Total neonatal</a:t>
                      </a:r>
                      <a:r>
                        <a:rPr b="1" lang="en-US" sz="2200"/>
                        <a:t> deaths</a:t>
                      </a:r>
                      <a:endParaRPr b="1" sz="22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/>
                        <a:t>8018 (100)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/>
                        <a:t>3.1%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2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chemeClr val="lt1"/>
                          </a:solidFill>
                        </a:rPr>
                        <a:t>154 stillbirths in HEAL-SL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</a:tr>
              <a:tr h="462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Stillbirths 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4104 (34)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2"/>
          <p:cNvSpPr txBox="1"/>
          <p:nvPr>
            <p:ph type="title"/>
          </p:nvPr>
        </p:nvSpPr>
        <p:spPr>
          <a:xfrm>
            <a:off x="152400" y="2286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entury Gothic"/>
                <a:ea typeface="Century Gothic"/>
                <a:cs typeface="Century Gothic"/>
                <a:sym typeface="Century Gothic"/>
              </a:rPr>
              <a:t>Leading causes of death for children 1-59 months in Sierra Leone, 2018-2020</a:t>
            </a:r>
            <a:endParaRPr/>
          </a:p>
        </p:txBody>
      </p:sp>
      <p:graphicFrame>
        <p:nvGraphicFramePr>
          <p:cNvPr id="240" name="Google Shape;240;p32"/>
          <p:cNvGraphicFramePr/>
          <p:nvPr/>
        </p:nvGraphicFramePr>
        <p:xfrm>
          <a:off x="268840" y="13716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{06B23DBF-1DFC-4EB2-89C4-83000F5F80E0}</a:tableStyleId>
              </a:tblPr>
              <a:tblGrid>
                <a:gridCol w="4159625"/>
                <a:gridCol w="2854800"/>
                <a:gridCol w="18247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2322 deaths at 1-59 months in HEAL-SL 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National annual deaths (%)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Period risk  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Malaria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7417 (38)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2.9%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Other infectious and parasitic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5545 (28)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2.1%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Pneumonia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1481 (7)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0.6%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Diarrhea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1606 (8)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0.6%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Non-communicable causes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697 (4)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0.3%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Injuries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697 (4)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0.3%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Meningitis/encephalitis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319 (2)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0.1%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Measles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243 (1)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0.1%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Total</a:t>
                      </a:r>
                      <a:r>
                        <a:rPr b="1" lang="en-US" sz="2400"/>
                        <a:t> 1-59 months</a:t>
                      </a:r>
                      <a:endParaRPr b="1" sz="24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19704 (100)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7.6%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/>
          <p:nvPr>
            <p:ph type="title"/>
          </p:nvPr>
        </p:nvSpPr>
        <p:spPr>
          <a:xfrm>
            <a:off x="304800" y="155575"/>
            <a:ext cx="8610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entury Gothic"/>
                <a:ea typeface="Century Gothic"/>
                <a:cs typeface="Century Gothic"/>
                <a:sym typeface="Century Gothic"/>
              </a:rPr>
              <a:t>Leading causes of death among children 5-14 years in Sierra Leone, 2018-2020</a:t>
            </a:r>
            <a:endParaRPr/>
          </a:p>
        </p:txBody>
      </p:sp>
      <p:graphicFrame>
        <p:nvGraphicFramePr>
          <p:cNvPr id="246" name="Google Shape;246;p33"/>
          <p:cNvGraphicFramePr/>
          <p:nvPr/>
        </p:nvGraphicFramePr>
        <p:xfrm>
          <a:off x="304800" y="12954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{06B23DBF-1DFC-4EB2-89C4-83000F5F80E0}</a:tableStyleId>
              </a:tblPr>
              <a:tblGrid>
                <a:gridCol w="4099850"/>
                <a:gridCol w="2761125"/>
                <a:gridCol w="16734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754 deaths at 5-14</a:t>
                      </a:r>
                      <a:r>
                        <a:rPr lang="en-US" sz="2400"/>
                        <a:t> years</a:t>
                      </a:r>
                      <a:r>
                        <a:rPr lang="en-US" sz="2400"/>
                        <a:t> in HEAL-SL 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National annual deaths (%)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Period risk 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Malaria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2119 (34)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1.0%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Infections and parasitic</a:t>
                      </a:r>
                      <a:r>
                        <a:rPr lang="en-US" sz="2400"/>
                        <a:t> causes</a:t>
                      </a:r>
                      <a:endParaRPr sz="24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1464 (23)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0.7%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/>
                        <a:t>Non-communicable causes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643 (10)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0.3%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/>
                        <a:t>Injuries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652 (10)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0.3%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/>
                        <a:t>Diarrhea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496 (8)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0.2%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Pneumonia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221 (4)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0.1%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Sickle-cell disorders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285 (5)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0.1%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/>
                        <a:t>Meningitis/encephalitis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128 (2)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&lt;0.1%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Total</a:t>
                      </a:r>
                      <a:r>
                        <a:rPr b="1" lang="en-US" sz="2400"/>
                        <a:t> 5-14 years</a:t>
                      </a:r>
                      <a:endParaRPr b="1" sz="24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6227 (100)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2.9%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 txBox="1"/>
          <p:nvPr>
            <p:ph type="title"/>
          </p:nvPr>
        </p:nvSpPr>
        <p:spPr>
          <a:xfrm>
            <a:off x="304800" y="155575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entury Gothic"/>
                <a:ea typeface="Century Gothic"/>
                <a:cs typeface="Century Gothic"/>
                <a:sym typeface="Century Gothic"/>
              </a:rPr>
              <a:t>Leading causes of death among adults 15-29 years in Sierra Leone, 2018-2020</a:t>
            </a:r>
            <a:endParaRPr/>
          </a:p>
        </p:txBody>
      </p:sp>
      <p:graphicFrame>
        <p:nvGraphicFramePr>
          <p:cNvPr id="252" name="Google Shape;252;p34"/>
          <p:cNvGraphicFramePr/>
          <p:nvPr/>
        </p:nvGraphicFramePr>
        <p:xfrm>
          <a:off x="381000" y="13716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{06B23DBF-1DFC-4EB2-89C4-83000F5F80E0}</a:tableStyleId>
              </a:tblPr>
              <a:tblGrid>
                <a:gridCol w="3068175"/>
                <a:gridCol w="2985250"/>
                <a:gridCol w="24047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1192 deaths at 15-29</a:t>
                      </a:r>
                      <a:r>
                        <a:rPr lang="en-US" sz="2400"/>
                        <a:t> years</a:t>
                      </a:r>
                      <a:r>
                        <a:rPr lang="en-US" sz="2400"/>
                        <a:t> in HEAL-SL 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National annual deaths (%)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Period risk 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Malaria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2483 (20)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1.6%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Other infections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1311 (11)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0.9%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/>
                        <a:t>Injuries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1181 (10)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0.8%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/>
                        <a:t>Road traffic accidents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797 (6)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0.6%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/>
                        <a:t>Diarrhea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664 (5)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0.5%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Acute pneumonia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533 (4)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0.3%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All vascular causes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473 (4)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0.3%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/>
                        <a:t>HIV/</a:t>
                      </a:r>
                      <a:r>
                        <a:rPr lang="en-US" sz="2400"/>
                        <a:t>AIDS and STIs</a:t>
                      </a:r>
                      <a:endParaRPr sz="24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474 (4)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0.3%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Total</a:t>
                      </a:r>
                      <a:r>
                        <a:rPr b="1" lang="en-US" sz="2400"/>
                        <a:t> 15-29 years</a:t>
                      </a:r>
                      <a:endParaRPr b="1" sz="24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12254 (100)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7.9%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5"/>
          <p:cNvSpPr txBox="1"/>
          <p:nvPr>
            <p:ph type="title"/>
          </p:nvPr>
        </p:nvSpPr>
        <p:spPr>
          <a:xfrm>
            <a:off x="457200" y="228600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entury Gothic"/>
                <a:ea typeface="Century Gothic"/>
                <a:cs typeface="Century Gothic"/>
                <a:sym typeface="Century Gothic"/>
              </a:rPr>
              <a:t>Leading causes of death among adults 30-69 years in Sierra Leone, 2018-2020</a:t>
            </a:r>
            <a:endParaRPr/>
          </a:p>
        </p:txBody>
      </p:sp>
      <p:graphicFrame>
        <p:nvGraphicFramePr>
          <p:cNvPr id="258" name="Google Shape;258;p35"/>
          <p:cNvGraphicFramePr/>
          <p:nvPr/>
        </p:nvGraphicFramePr>
        <p:xfrm>
          <a:off x="304800" y="13716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{06B23DBF-1DFC-4EB2-89C4-83000F5F80E0}</a:tableStyleId>
              </a:tblPr>
              <a:tblGrid>
                <a:gridCol w="3962400"/>
                <a:gridCol w="2595275"/>
                <a:gridCol w="21291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3536 deaths at 30-69</a:t>
                      </a:r>
                      <a:r>
                        <a:rPr lang="en-US" sz="2400"/>
                        <a:t> years</a:t>
                      </a:r>
                      <a:r>
                        <a:rPr lang="en-US" sz="2400"/>
                        <a:t> in HEAL-SL 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National annual deaths (%)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Period risk 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000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Malaria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4392 (14)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7.6%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Cardiac/other</a:t>
                      </a:r>
                      <a:r>
                        <a:rPr lang="en-US" sz="2400"/>
                        <a:t> vascular causes</a:t>
                      </a:r>
                      <a:endParaRPr sz="24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3121 (10)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5.3%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/>
                        <a:t>Digestive diseases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3295 (11)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5.9%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/>
                        <a:t>Stroke 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2503 (8)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4.3%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/>
                        <a:t>Injuries 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1920 (6)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3.2%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Other infections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2294 (8)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4.3%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Diarrhea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1814 (6)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3.2%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/>
                        <a:t>Acute pneumonia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1487 (5)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2.7%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Total</a:t>
                      </a:r>
                      <a:r>
                        <a:rPr b="1" lang="en-US" sz="2400"/>
                        <a:t> 30-69 years</a:t>
                      </a:r>
                      <a:endParaRPr b="1" sz="2400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30736 (100)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/>
                        <a:t>53.5%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6"/>
          <p:cNvSpPr txBox="1"/>
          <p:nvPr>
            <p:ph type="title"/>
          </p:nvPr>
        </p:nvSpPr>
        <p:spPr>
          <a:xfrm>
            <a:off x="0" y="258317"/>
            <a:ext cx="9061807" cy="835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entury Gothic"/>
                <a:ea typeface="Century Gothic"/>
                <a:cs typeface="Century Gothic"/>
                <a:sym typeface="Century Gothic"/>
              </a:rPr>
              <a:t>Annual malaria mortality rate by age group in Sierra Leone – malaria was a leading cause of death in all age groups except neonates</a:t>
            </a:r>
            <a:endParaRPr/>
          </a:p>
        </p:txBody>
      </p:sp>
      <p:pic>
        <p:nvPicPr>
          <p:cNvPr id="264" name="Google Shape;264;p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1205167"/>
            <a:ext cx="7408477" cy="5534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685800" y="155575"/>
            <a:ext cx="7772400" cy="758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Conclusions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228600" y="1143000"/>
            <a:ext cx="8686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/>
              <a:t>The Healthy Sierra Leone (HEAL-SL) provides reliable ongoing nationally representative cause of death data for Sierra Leone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/>
              <a:t>63% of people in Sierra Leone die prematurely before age 70 years from preventable or treatable causes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/>
              <a:t>In 2020, 22% of all deaths in Sierra Leone were due to malaria, which was the leading cause of death for all age groups except neonates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/>
              <a:t>About 1300 maternal deaths occurred with MMR of 510 (vs 1120 from WHO) per 100,000 livebirths and hemorrhage as the leading cause of death</a:t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lang="en-US" sz="2400">
                <a:solidFill>
                  <a:srgbClr val="FF0000"/>
                </a:solidFill>
              </a:rPr>
              <a:t>SEE:  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WWW.COMSASL.ORG</a:t>
            </a:r>
            <a:r>
              <a:rPr lang="en-US" sz="2400">
                <a:solidFill>
                  <a:srgbClr val="FF0000"/>
                </a:solidFill>
              </a:rPr>
              <a:t> </a:t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b="1" lang="en-US" sz="2400">
                <a:solidFill>
                  <a:srgbClr val="C00000"/>
                </a:solidFill>
              </a:rPr>
              <a:t>Text “Join” to COMSA WHATSAPP +232 74800575</a:t>
            </a:r>
            <a:endParaRPr b="1" sz="24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7"/>
          <p:cNvSpPr txBox="1"/>
          <p:nvPr>
            <p:ph type="title"/>
          </p:nvPr>
        </p:nvSpPr>
        <p:spPr>
          <a:xfrm>
            <a:off x="76200" y="512852"/>
            <a:ext cx="9067800" cy="4548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Century Gothic"/>
                <a:ea typeface="Century Gothic"/>
                <a:cs typeface="Century Gothic"/>
                <a:sym typeface="Century Gothic"/>
              </a:rPr>
              <a:t>More than half of malaria deaths occurred in a hospital or after hospitalization</a:t>
            </a:r>
            <a:endParaRPr/>
          </a:p>
        </p:txBody>
      </p:sp>
      <p:graphicFrame>
        <p:nvGraphicFramePr>
          <p:cNvPr id="270" name="Google Shape;270;p37"/>
          <p:cNvGraphicFramePr/>
          <p:nvPr/>
        </p:nvGraphicFramePr>
        <p:xfrm>
          <a:off x="381000" y="144780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{06B23DBF-1DFC-4EB2-89C4-83000F5F80E0}</a:tableStyleId>
              </a:tblPr>
              <a:tblGrid>
                <a:gridCol w="3845625"/>
                <a:gridCol w="1283225"/>
                <a:gridCol w="803650"/>
                <a:gridCol w="1298475"/>
                <a:gridCol w="930300"/>
              </a:tblGrid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 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Non-malaria deaths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%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Malaria deaths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%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 anchor="b"/>
                </a:tc>
              </a:tr>
              <a:tr h="243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Died in a hospital or health facility</a:t>
                      </a:r>
                      <a:endParaRPr b="1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2740/6473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42.3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891/1901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46.9</a:t>
                      </a:r>
                      <a:endParaRPr b="1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</a:tr>
              <a:tr h="243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Died after discharge from a health facility</a:t>
                      </a:r>
                      <a:endParaRPr b="1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235/6473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3.6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158/1901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8.3</a:t>
                      </a:r>
                      <a:endParaRPr b="1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</a:tr>
              <a:tr h="243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/>
                        <a:t>Had a malaria test</a:t>
                      </a:r>
                      <a:endParaRPr b="0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428/5617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7.6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566/1808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31.3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</a:tr>
              <a:tr h="243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/>
                        <a:t>Any treatments received</a:t>
                      </a:r>
                      <a:endParaRPr b="0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4468/6457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69.2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1614/1899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84.9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</a:tr>
              <a:tr h="243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/>
                        <a:t>  Oral rehydration salts (n, % of treated)</a:t>
                      </a:r>
                      <a:endParaRPr b="0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1206/4468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27.0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690/1614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42.8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</a:tr>
              <a:tr h="243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/>
                        <a:t>  Intravenous fluids</a:t>
                      </a:r>
                      <a:endParaRPr b="0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2253/4468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50.4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801/1614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49.6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</a:tr>
              <a:tr h="243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/>
                        <a:t>  Blood transfusion</a:t>
                      </a:r>
                      <a:endParaRPr b="0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358/4468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8.0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159/1614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9.9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</a:tr>
              <a:tr h="243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/>
                        <a:t>  Injectable antibiotics</a:t>
                      </a:r>
                      <a:endParaRPr b="0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2234/4468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50.0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814/1614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50.4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8"/>
          <p:cNvSpPr txBox="1"/>
          <p:nvPr>
            <p:ph type="title"/>
          </p:nvPr>
        </p:nvSpPr>
        <p:spPr>
          <a:xfrm>
            <a:off x="71918" y="155575"/>
            <a:ext cx="907208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entury Gothic"/>
                <a:ea typeface="Century Gothic"/>
                <a:cs typeface="Century Gothic"/>
                <a:sym typeface="Century Gothic"/>
              </a:rPr>
              <a:t>Spatial distribution of malaria death risks (age&lt;70 years) in Sierra Leone, 2018-20</a:t>
            </a:r>
            <a:endParaRPr/>
          </a:p>
        </p:txBody>
      </p:sp>
      <p:pic>
        <p:nvPicPr>
          <p:cNvPr descr="Map&#10;&#10;Description automatically generated" id="276" name="Google Shape;27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492398"/>
            <a:ext cx="7037797" cy="5236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9"/>
          <p:cNvSpPr txBox="1"/>
          <p:nvPr>
            <p:ph type="title"/>
          </p:nvPr>
        </p:nvSpPr>
        <p:spPr>
          <a:xfrm>
            <a:off x="76200" y="0"/>
            <a:ext cx="91440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Improvements in HEAL-SL in Phase 2</a:t>
            </a:r>
            <a:endParaRPr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3" name="Google Shape;283;p39"/>
          <p:cNvSpPr txBox="1"/>
          <p:nvPr>
            <p:ph idx="1" type="body"/>
          </p:nvPr>
        </p:nvSpPr>
        <p:spPr>
          <a:xfrm>
            <a:off x="273978" y="1154986"/>
            <a:ext cx="8610600" cy="47937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More focused teams- 45 field staff versus 60, plus attention to re-enumeration, and quality control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Include deaths &gt;70 years, partly to capture COVID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PSUs covered: 661, </a:t>
            </a: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Population: 412,000 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(up from 343,000 in Round 1);  </a:t>
            </a: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Deaths: 3319 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(lower death rate than in Round 1, which also oversampled ~4000 deaths in Bo). 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Add dried blood spot based studies in Bo district to study various infections including COVID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Phase 3 to start December 5</a:t>
            </a:r>
            <a:r>
              <a:rPr baseline="30000" lang="en-US" sz="2800"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0"/>
          <p:cNvSpPr txBox="1"/>
          <p:nvPr>
            <p:ph type="title"/>
          </p:nvPr>
        </p:nvSpPr>
        <p:spPr>
          <a:xfrm>
            <a:off x="0" y="7192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Healthy </a:t>
            </a:r>
            <a:r>
              <a:rPr lang="en-US" sz="28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Sierra Leone (HCS) Dried blood spot study: 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40"/>
          <p:cNvSpPr txBox="1"/>
          <p:nvPr>
            <p:ph idx="1" type="body"/>
          </p:nvPr>
        </p:nvSpPr>
        <p:spPr>
          <a:xfrm>
            <a:off x="0" y="965770"/>
            <a:ext cx="9144000" cy="41396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Investigate the prevalence of exposure (antibodies) to various pathogens including COVID-19 infection using the HEAL-SL platform</a:t>
            </a:r>
            <a:endParaRPr/>
          </a:p>
          <a:p>
            <a:pPr indent="-342900" lvl="0" marL="34290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Sample frame: 46 enumeration areas in Bo District with ~8,000 people: ~4000 urban adults, ~3000 rural adults, ~1000 kids): 17 dedicated Surveyors</a:t>
            </a:r>
            <a:endParaRPr/>
          </a:p>
          <a:p>
            <a:pPr indent="-342900" lvl="0" marL="34290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To date: all urban and 1500 rural adults completed, plus 1600 kids</a:t>
            </a:r>
            <a:endParaRPr/>
          </a:p>
          <a:p>
            <a:pPr indent="-342900" lvl="0" marL="34290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Teams of two trained field staff enumerate/consent households and implement a </a:t>
            </a:r>
            <a:r>
              <a:rPr lang="en-US" sz="2200" u="sng">
                <a:latin typeface="Calibri"/>
                <a:ea typeface="Calibri"/>
                <a:cs typeface="Calibri"/>
                <a:sym typeface="Calibri"/>
              </a:rPr>
              <a:t>general health check up 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about current health, blood pressure, exercise, smoking, alcohol, mental health concerns, and COVID experience</a:t>
            </a:r>
            <a:endParaRPr/>
          </a:p>
          <a:p>
            <a:pPr indent="-342900" lvl="0" marL="34290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Anthropometric measurements- two x BP, height, weight, waist hip ratio, body impedance (fat) and grip strength</a:t>
            </a:r>
            <a:endParaRPr/>
          </a:p>
          <a:p>
            <a:pPr indent="-342900" lvl="0" marL="34290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Collect DBS samples (5 spots Whatman paper for central Multiplex analyses), plus anemia/diabetes instant results </a:t>
            </a:r>
            <a:endParaRPr/>
          </a:p>
          <a:p>
            <a:pPr indent="-342900" lvl="0" marL="34290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Participants representative for age, smoking, BMI, BP vs whole of Sierra Leone</a:t>
            </a:r>
            <a:endParaRPr/>
          </a:p>
          <a:p>
            <a:pPr indent="0" lvl="0" marL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34290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1"/>
          <p:cNvSpPr txBox="1"/>
          <p:nvPr>
            <p:ph type="title"/>
          </p:nvPr>
        </p:nvSpPr>
        <p:spPr>
          <a:xfrm>
            <a:off x="-102742" y="304800"/>
            <a:ext cx="9092630" cy="682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entury Gothic"/>
                <a:ea typeface="Century Gothic"/>
                <a:cs typeface="Century Gothic"/>
                <a:sym typeface="Century Gothic"/>
              </a:rPr>
              <a:t>SARS-2-CoV Serosurvey in urban Bo</a:t>
            </a:r>
            <a:endParaRPr/>
          </a:p>
        </p:txBody>
      </p:sp>
      <p:sp>
        <p:nvSpPr>
          <p:cNvPr id="295" name="Google Shape;295;p41"/>
          <p:cNvSpPr txBox="1"/>
          <p:nvPr>
            <p:ph idx="1" type="body"/>
          </p:nvPr>
        </p:nvSpPr>
        <p:spPr>
          <a:xfrm>
            <a:off x="266700" y="1295400"/>
            <a:ext cx="88392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/>
              <a:t>HCS/DBS study covered about 4200 adults age 18+ randomly selected from about half of Bo urban areas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/>
              <a:t>Field work was in July-Aug 2021 and was not a COVID survey but rather a “healthy lifestyle” survey.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/>
              <a:t>224 of 4200 randomly selected for COVID antibody testing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lang="en-US"/>
              <a:t>High quality chemiluminescence ELISA at Sinai Labs, Toronto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lang="en-US"/>
              <a:t>3 antigens- RBD, Spike and Nucleocapsid (to reduce false positives)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2"/>
          <p:cNvSpPr txBox="1"/>
          <p:nvPr>
            <p:ph type="title"/>
          </p:nvPr>
        </p:nvSpPr>
        <p:spPr>
          <a:xfrm>
            <a:off x="0" y="155575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SARS-2-CoV Serosurvey in urban Bo, Sierra Leone (n=224) </a:t>
            </a:r>
            <a:endParaRPr/>
          </a:p>
        </p:txBody>
      </p:sp>
      <p:pic>
        <p:nvPicPr>
          <p:cNvPr id="301" name="Google Shape;30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85862"/>
            <a:ext cx="9144000" cy="348627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2"/>
          <p:cNvSpPr txBox="1"/>
          <p:nvPr/>
        </p:nvSpPr>
        <p:spPr>
          <a:xfrm>
            <a:off x="533400" y="5257800"/>
            <a:ext cx="848924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local cut-offs, 39-45% positivity in July-Aug 2021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 high prevalences recorded in other urban African setting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" name="Google Shape;307;p43"/>
          <p:cNvGraphicFramePr/>
          <p:nvPr/>
        </p:nvGraphicFramePr>
        <p:xfrm>
          <a:off x="228600" y="748003"/>
          <a:ext cx="3000000" cy="3000000"/>
        </p:xfrm>
        <a:graphic>
          <a:graphicData uri="http://schemas.openxmlformats.org/drawingml/2006/table">
            <a:tbl>
              <a:tblPr firstCol="1" firstRow="1">
                <a:noFill/>
                <a:tableStyleId>{06B23DBF-1DFC-4EB2-89C4-83000F5F80E0}</a:tableStyleId>
              </a:tblPr>
              <a:tblGrid>
                <a:gridCol w="3505200"/>
                <a:gridCol w="5181600"/>
              </a:tblGrid>
              <a:tr h="254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Antigen</a:t>
                      </a:r>
                      <a:endParaRPr/>
                    </a:p>
                  </a:txBody>
                  <a:tcPr marT="7150" marB="0" marR="7150" marL="71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 = 224 (collected July-Aug 2021, Delta wave)</a:t>
                      </a:r>
                      <a:endParaRPr/>
                    </a:p>
                  </a:txBody>
                  <a:tcPr marT="7150" marB="0" marR="7150" marL="7150"/>
                </a:tc>
              </a:tr>
              <a:tr h="372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RBD positive   </a:t>
                      </a:r>
                      <a:endParaRPr b="0" i="0" sz="200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150" marB="0" marR="7150" marL="71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157 (70%)</a:t>
                      </a:r>
                      <a:endParaRPr/>
                    </a:p>
                  </a:txBody>
                  <a:tcPr marT="7150" marB="0" marR="7150" marL="7150"/>
                </a:tc>
              </a:tr>
              <a:tr h="372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Spike positive</a:t>
                      </a:r>
                      <a:endParaRPr b="0" i="0" sz="200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150" marB="0" marR="7150" marL="71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 (90%)</a:t>
                      </a:r>
                      <a:endParaRPr/>
                    </a:p>
                  </a:txBody>
                  <a:tcPr marT="7150" marB="0" marR="7150" marL="7150"/>
                </a:tc>
              </a:tr>
              <a:tr h="372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RBD + Spike positive</a:t>
                      </a:r>
                      <a:endParaRPr b="0" i="0" sz="2000" u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150" marB="0" marR="7150" marL="71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155 (69%)</a:t>
                      </a:r>
                      <a:endParaRPr/>
                    </a:p>
                  </a:txBody>
                  <a:tcPr marT="7150" marB="0" marR="7150" marL="7150"/>
                </a:tc>
              </a:tr>
            </a:tbl>
          </a:graphicData>
        </a:graphic>
      </p:graphicFrame>
      <p:sp>
        <p:nvSpPr>
          <p:cNvPr id="308" name="Google Shape;308;p43"/>
          <p:cNvSpPr txBox="1"/>
          <p:nvPr/>
        </p:nvSpPr>
        <p:spPr>
          <a:xfrm>
            <a:off x="304800" y="76200"/>
            <a:ext cx="8458200" cy="56446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entury Gothic"/>
              <a:buNone/>
            </a:pPr>
            <a:r>
              <a:rPr b="1" lang="en-US" sz="32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SARS-CoV-2 prevalence in urban adults</a:t>
            </a:r>
            <a:endParaRPr/>
          </a:p>
        </p:txBody>
      </p:sp>
      <p:sp>
        <p:nvSpPr>
          <p:cNvPr id="309" name="Google Shape;309;p43"/>
          <p:cNvSpPr txBox="1"/>
          <p:nvPr/>
        </p:nvSpPr>
        <p:spPr>
          <a:xfrm>
            <a:off x="117282" y="2162758"/>
            <a:ext cx="9026718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b="0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Of 77 Delta wave samples, 37 (48%) had significant </a:t>
            </a: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neutralizing response</a:t>
            </a:r>
            <a:endParaRPr b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43 Pre-Pandemic samples (2019) tested: </a:t>
            </a:r>
            <a:endParaRPr/>
          </a:p>
          <a:p>
            <a:pPr indent="0" lvl="0" marL="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0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RBD +Spike positive: 0 (0%)</a:t>
            </a:r>
            <a:endParaRPr/>
          </a:p>
          <a:p>
            <a:pPr indent="0" lvl="0" marL="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b="0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Nucleocapsid protein: 11 (26%) but did not differ by malaria parasitemia</a:t>
            </a:r>
            <a:endParaRPr/>
          </a:p>
          <a:p>
            <a:pPr indent="0" lvl="0" marL="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Planned analyses:</a:t>
            </a:r>
            <a:endParaRPr/>
          </a:p>
          <a:p>
            <a:pPr indent="0" lvl="0" marL="13335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b="0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Repeated serosurvey in same 224 adults (May 2022), assessed Omicron wave (which was additional 20% infection), with generally high persistence of titers. T-cell assay results pending</a:t>
            </a:r>
            <a:endParaRPr/>
          </a:p>
          <a:p>
            <a:pPr indent="0" lvl="0" marL="13335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b="0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 prevalence with COMSA and other mortality data (currently showing widespread infection, but few COVID/excess deaths during 2021)</a:t>
            </a:r>
            <a:endParaRPr/>
          </a:p>
          <a:p>
            <a:pPr indent="0" lvl="0" marL="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4"/>
          <p:cNvSpPr txBox="1"/>
          <p:nvPr>
            <p:ph type="title"/>
          </p:nvPr>
        </p:nvSpPr>
        <p:spPr>
          <a:xfrm>
            <a:off x="533400" y="76200"/>
            <a:ext cx="7772400" cy="758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entury Gothic"/>
                <a:ea typeface="Century Gothic"/>
                <a:cs typeface="Century Gothic"/>
                <a:sym typeface="Century Gothic"/>
              </a:rPr>
              <a:t>Other HEAL-SL achievements</a:t>
            </a:r>
            <a:endParaRPr/>
          </a:p>
        </p:txBody>
      </p:sp>
      <p:sp>
        <p:nvSpPr>
          <p:cNvPr id="315" name="Google Shape;315;p44"/>
          <p:cNvSpPr txBox="1"/>
          <p:nvPr>
            <p:ph idx="1" type="body"/>
          </p:nvPr>
        </p:nvSpPr>
        <p:spPr>
          <a:xfrm>
            <a:off x="152400" y="762000"/>
            <a:ext cx="89916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/>
              <a:t>Partnership with CHAMPS- </a:t>
            </a:r>
            <a:r>
              <a:rPr lang="en-US" sz="2000" u="sng"/>
              <a:t>~</a:t>
            </a:r>
            <a:r>
              <a:rPr lang="en-US" sz="2000"/>
              <a:t>200 child deaths underwent MITS at Bo Hospital (plus earlier Makeni site), now moving to ~200 adult deaths in Bo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/>
              <a:t>Full round 1 data on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www.comsasl.org</a:t>
            </a:r>
            <a:r>
              <a:rPr lang="en-US" sz="2000"/>
              <a:t> , inc. individual level data (Level 2), with efforts to make MPH/other students use data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/>
              <a:t>Working groups on maternal/child health and malaria established, new group on COVID and injuries, HEAL-SL newsletters and WhatsApp user group launched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/>
              <a:t>HEAL-SL/HCS will be core training platform for Njala School of Public Health and Njala Center for Health Research and Implementation 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</a:pPr>
            <a:r>
              <a:rPr lang="en-US" sz="1800"/>
              <a:t>National training capacity, ~ 80 staff trained in e-VA and DBS methods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</a:pPr>
            <a:r>
              <a:rPr lang="en-US" sz="1800"/>
              <a:t>Advanced Course on Death Certification (facility-based cause of death) completed by ~150 CHOs/MDs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</a:pPr>
            <a:r>
              <a:rPr b="1" lang="en-US" sz="1800"/>
              <a:t>November 29-30 National Mortality Surveillance Conference 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/>
              <a:t>Globally competitive D.Ph. to Dr. Marsh via Mastercard Foundation at U of Toronto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/>
              <a:t>Funded by Canadian CIHR to expand DBS solutions to Ghana, Nigeria and Liberia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/>
              <a:t>Partnerships with World Bank on Healthy Longevity and Gender projects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5"/>
          <p:cNvSpPr txBox="1"/>
          <p:nvPr>
            <p:ph type="title"/>
          </p:nvPr>
        </p:nvSpPr>
        <p:spPr>
          <a:xfrm>
            <a:off x="34119" y="0"/>
            <a:ext cx="8839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u="sng">
                <a:solidFill>
                  <a:schemeClr val="hlink"/>
                </a:solidFill>
                <a:hlinkClick r:id="rId3"/>
              </a:rPr>
              <a:t>www.cghr.org/training</a:t>
            </a:r>
            <a:r>
              <a:rPr b="1" lang="en-US">
                <a:solidFill>
                  <a:srgbClr val="C00000"/>
                </a:solidFill>
              </a:rPr>
              <a:t> </a:t>
            </a:r>
            <a:endParaRPr/>
          </a:p>
        </p:txBody>
      </p:sp>
      <p:sp>
        <p:nvSpPr>
          <p:cNvPr id="321" name="Google Shape;321;p45"/>
          <p:cNvSpPr txBox="1"/>
          <p:nvPr>
            <p:ph idx="1" type="body"/>
          </p:nvPr>
        </p:nvSpPr>
        <p:spPr>
          <a:xfrm>
            <a:off x="152400" y="990600"/>
            <a:ext cx="5410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ACDC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for facility deaths- tested on 140 doctors; expanding to Ethiopia, India, Mozambique  for ICD-10, taught by Njala University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Field VA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training modules- used by 1200 staff, expanding to Ethiopia and Mozambique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Physician Coding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for eVA- 450 trained (download, ready now) for 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any ICD-10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Death 101: 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Ed-X/U of T free course- 1200 students from 150 countries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Operations manuals: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Entire MDS and HEAL-SL</a:t>
            </a:r>
            <a:endParaRPr/>
          </a:p>
        </p:txBody>
      </p:sp>
      <p:pic>
        <p:nvPicPr>
          <p:cNvPr descr="http://vatraining.vm-host.net/wp-content/uploads/2013/06/VAwebLogo03.jpg" id="322" name="Google Shape;322;p45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45874" y="984571"/>
            <a:ext cx="2512325" cy="1758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38801" y="2895600"/>
            <a:ext cx="3409666" cy="1238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hap\AppData\Local\Microsoft\Windows\Temporary Internet Files\Content.Outlook\L3ELFMEC\Death 101 Ad_image with text.jpg" id="324" name="Google Shape;324;p4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410200" y="4133850"/>
            <a:ext cx="3703094" cy="27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6"/>
          <p:cNvSpPr txBox="1"/>
          <p:nvPr/>
        </p:nvSpPr>
        <p:spPr>
          <a:xfrm>
            <a:off x="533400" y="76200"/>
            <a:ext cx="80772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Solution: train, correct X 50</a:t>
            </a:r>
            <a:endParaRPr/>
          </a:p>
        </p:txBody>
      </p:sp>
      <p:sp>
        <p:nvSpPr>
          <p:cNvPr id="330" name="Google Shape;330;p46"/>
          <p:cNvSpPr txBox="1"/>
          <p:nvPr/>
        </p:nvSpPr>
        <p:spPr>
          <a:xfrm>
            <a:off x="4038600" y="1295400"/>
            <a:ext cx="494162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Completing WHO form correctly is like a medical procedure e.g. Venipuncture.</a:t>
            </a:r>
            <a:endParaRPr/>
          </a:p>
        </p:txBody>
      </p:sp>
      <p:pic>
        <p:nvPicPr>
          <p:cNvPr id="331" name="Google Shape;331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1" y="1447800"/>
            <a:ext cx="2590799" cy="179847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32" name="Google Shape;332;p46"/>
          <p:cNvSpPr txBox="1"/>
          <p:nvPr/>
        </p:nvSpPr>
        <p:spPr>
          <a:xfrm>
            <a:off x="4564117" y="4673952"/>
            <a:ext cx="44161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Train 🡪 Repeat x 50 🡪 Feedback</a:t>
            </a:r>
            <a:endParaRPr b="1"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333" name="Google Shape;333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1869" y="3876084"/>
            <a:ext cx="3865830" cy="2057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34" name="Google Shape;334;p46"/>
          <p:cNvSpPr txBox="1"/>
          <p:nvPr/>
        </p:nvSpPr>
        <p:spPr>
          <a:xfrm>
            <a:off x="628650" y="6243935"/>
            <a:ext cx="85153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ACDC 🡪 50 Death Certificate Exam (70% to pass) 🡪 Certification</a:t>
            </a:r>
            <a:endParaRPr b="1"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335" name="Google Shape;335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60546" y="2495729"/>
            <a:ext cx="4436594" cy="1611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685800" y="1555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Verbal Autopsy?</a:t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266700" y="1336548"/>
            <a:ext cx="8610600" cy="47594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•"/>
            </a:pPr>
            <a:r>
              <a:rPr lang="en-US" sz="3600"/>
              <a:t>Investigation of signs, symptoms and events that led to a person’s death (based on the 2016 WHO instrument)</a:t>
            </a:r>
            <a:endParaRPr/>
          </a:p>
          <a:p>
            <a:pPr indent="-342900" lvl="0" marL="342900" rtl="0" algn="l"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•"/>
            </a:pPr>
            <a:r>
              <a:rPr lang="en-US" sz="3600"/>
              <a:t>Structured interview with a respondent who lived with the deceased</a:t>
            </a:r>
            <a:endParaRPr/>
          </a:p>
          <a:p>
            <a:pPr indent="-342900" lvl="0" marL="342900" rtl="0" algn="l"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•"/>
            </a:pPr>
            <a:r>
              <a:rPr lang="en-US" sz="3600"/>
              <a:t>Surveyor gathers clear and reliable details and writes a narrative of the events </a:t>
            </a:r>
            <a:endParaRPr/>
          </a:p>
          <a:p>
            <a:pPr indent="-114300" lvl="0" marL="342900" rtl="0" algn="l"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7"/>
          <p:cNvSpPr txBox="1"/>
          <p:nvPr>
            <p:ph type="title"/>
          </p:nvPr>
        </p:nvSpPr>
        <p:spPr>
          <a:xfrm>
            <a:off x="1716667" y="333104"/>
            <a:ext cx="7140539" cy="68541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8225">
            <a:spAutoFit/>
          </a:bodyPr>
          <a:lstStyle/>
          <a:p>
            <a:pPr indent="0" lvl="0" marL="8659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Africa Mortality Symposium</a:t>
            </a:r>
            <a:endParaRPr/>
          </a:p>
        </p:txBody>
      </p:sp>
      <p:sp>
        <p:nvSpPr>
          <p:cNvPr id="341" name="Google Shape;341;p47"/>
          <p:cNvSpPr txBox="1"/>
          <p:nvPr/>
        </p:nvSpPr>
        <p:spPr>
          <a:xfrm>
            <a:off x="2497502" y="1500911"/>
            <a:ext cx="6538335" cy="1508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25">
            <a:spAutoFit/>
          </a:bodyPr>
          <a:lstStyle/>
          <a:p>
            <a:pPr indent="0" lvl="0" marL="8659" marR="1452524" rtl="0" algn="l">
              <a:lnSpc>
                <a:spcPct val="109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Counting the Dead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659" marR="1452524" rtl="0" algn="l">
              <a:lnSpc>
                <a:spcPct val="109100"/>
              </a:lnSpc>
              <a:spcBef>
                <a:spcPts val="65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Making the Dead Count in Africa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659" marR="1452524" rtl="0" algn="l">
              <a:lnSpc>
                <a:spcPct val="109100"/>
              </a:lnSpc>
              <a:spcBef>
                <a:spcPts val="65"/>
              </a:spcBef>
              <a:spcAft>
                <a:spcPts val="0"/>
              </a:spcAft>
              <a:buNone/>
            </a:pPr>
            <a:r>
              <a:rPr b="1" lang="en-US" sz="163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November 29-30, 2022 at Radisson Blu, Freetown, Sierra Leone, </a:t>
            </a:r>
            <a:endParaRPr b="1" sz="163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47"/>
          <p:cNvSpPr/>
          <p:nvPr/>
        </p:nvSpPr>
        <p:spPr>
          <a:xfrm>
            <a:off x="215757" y="919007"/>
            <a:ext cx="2281745" cy="261033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36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43" name="Google Shape;343;p47"/>
          <p:cNvSpPr txBox="1"/>
          <p:nvPr/>
        </p:nvSpPr>
        <p:spPr>
          <a:xfrm>
            <a:off x="0" y="3328663"/>
            <a:ext cx="8928243" cy="2610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2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9649" lvl="0" marL="38964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7"/>
              <a:buFont typeface="Arial"/>
              <a:buChar char="•"/>
            </a:pPr>
            <a:r>
              <a:rPr b="1" lang="en-US" sz="272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Major presentations from over 10 countries, &gt;25 global participants, plus 50 national</a:t>
            </a:r>
            <a:endParaRPr/>
          </a:p>
          <a:p>
            <a:pPr indent="-389649" lvl="0" marL="38964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7"/>
              <a:buFont typeface="Arial"/>
              <a:buChar char="•"/>
            </a:pPr>
            <a:r>
              <a:rPr b="1" lang="en-US" sz="272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Sessions focused on Maternal and Child Health, Malaria, Infectious Diseases and Closing the Global Morality Divide</a:t>
            </a:r>
            <a:endParaRPr/>
          </a:p>
          <a:p>
            <a:pPr indent="-389649" lvl="0" marL="38964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7"/>
              <a:buFont typeface="Arial"/>
              <a:buChar char="•"/>
            </a:pPr>
            <a:r>
              <a:rPr b="1" lang="en-US" sz="272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of its kind, with plans for future rounds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8"/>
          <p:cNvSpPr txBox="1"/>
          <p:nvPr>
            <p:ph type="title"/>
          </p:nvPr>
        </p:nvSpPr>
        <p:spPr>
          <a:xfrm>
            <a:off x="685800" y="155575"/>
            <a:ext cx="7772400" cy="758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entury Gothic"/>
                <a:ea typeface="Century Gothic"/>
                <a:cs typeface="Century Gothic"/>
                <a:sym typeface="Century Gothic"/>
              </a:rPr>
              <a:t>Conclusions</a:t>
            </a:r>
            <a:endParaRPr/>
          </a:p>
        </p:txBody>
      </p:sp>
      <p:sp>
        <p:nvSpPr>
          <p:cNvPr id="349" name="Google Shape;349;p48"/>
          <p:cNvSpPr txBox="1"/>
          <p:nvPr>
            <p:ph idx="1" type="body"/>
          </p:nvPr>
        </p:nvSpPr>
        <p:spPr>
          <a:xfrm>
            <a:off x="228600" y="1007973"/>
            <a:ext cx="8686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/>
              <a:t>The Healthy Sierra Leone (HEAL+SL) provides reliable ongoing nationally representative cause of death data for Sierra Leone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/>
              <a:t>63% of people in Sierra Leone die prematurely before age 70 years from preventable or treatable causes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/>
              <a:t>In 2020, 22% of all deaths in Sierra Leone were due to malaria, which was the leading cause of death for all age groups except neonates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/>
              <a:t>About 1300 maternal deaths occurred with MMR of 510 (vs 1120 from WHO) per 100,000 livebirths and hemorrhage as the leading cause of death</a:t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sz="2400">
              <a:solidFill>
                <a:srgbClr val="C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entury Gothic"/>
              <a:buNone/>
            </a:pPr>
            <a:r>
              <a:rPr b="1" lang="en-US" sz="24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endParaRPr b="1" sz="2400">
              <a:solidFill>
                <a:srgbClr val="C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9"/>
          <p:cNvSpPr txBox="1"/>
          <p:nvPr>
            <p:ph type="title"/>
          </p:nvPr>
        </p:nvSpPr>
        <p:spPr>
          <a:xfrm>
            <a:off x="685800" y="155575"/>
            <a:ext cx="7772400" cy="758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entury Gothic"/>
                <a:ea typeface="Century Gothic"/>
                <a:cs typeface="Century Gothic"/>
                <a:sym typeface="Century Gothic"/>
              </a:rPr>
              <a:t>Key messages for Sustainability</a:t>
            </a:r>
            <a:endParaRPr/>
          </a:p>
        </p:txBody>
      </p:sp>
      <p:sp>
        <p:nvSpPr>
          <p:cNvPr id="355" name="Google Shape;355;p49"/>
          <p:cNvSpPr txBox="1"/>
          <p:nvPr>
            <p:ph idx="1" type="body"/>
          </p:nvPr>
        </p:nvSpPr>
        <p:spPr>
          <a:xfrm>
            <a:off x="269697" y="937517"/>
            <a:ext cx="8686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/>
              <a:t>HEAL-SL requires continuous attention to quality (especially with changes in management or in staff)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/>
              <a:t>Stable sample frame over time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</a:pPr>
            <a:r>
              <a:rPr lang="en-US" sz="2400"/>
              <a:t>Take into account migration, changing city boundaries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</a:pPr>
            <a:r>
              <a:rPr lang="en-US" sz="2400"/>
              <a:t>Improve maps for use (Rely on 2021 Mid-Census) updates also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/>
              <a:t>Human resource- motivate staff to do better quality, and let go staff doing poor quality field work (hence IT systems are needed to track quality)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/>
              <a:t>Ongoing training and re-training- Njala University as national/Africa-wide training center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/>
              <a:t>Financial sustainability is good- </a:t>
            </a:r>
            <a:r>
              <a:rPr b="1" lang="en-US" sz="2800"/>
              <a:t>major cost is of field surveyors</a:t>
            </a:r>
            <a:r>
              <a:rPr lang="en-US" sz="2800"/>
              <a:t>, with IT and infrastructure costs falling over time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685800" y="155575"/>
            <a:ext cx="7772400" cy="835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entury Gothic"/>
                <a:ea typeface="Century Gothic"/>
                <a:cs typeface="Century Gothic"/>
                <a:sym typeface="Century Gothic"/>
              </a:rPr>
              <a:t>Background &amp; rationale</a:t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429802" y="1101356"/>
            <a:ext cx="8292958" cy="4655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/>
              <a:t>Sierra Leone’s life expectancy at birth was among the lowest in the world at 54 years in 2019</a:t>
            </a:r>
            <a:endParaRPr/>
          </a:p>
          <a:p>
            <a:pPr indent="-342900" lvl="0" marL="34290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/>
              <a:t>High under-5 Child (122/1000 livebirths) and estimated maternal mortality (1120/100,000 livebirths) rates in Sierra Leone expose the burden of premature deaths (death before age 70 years) in the country, but cause-specific death rates mostly unknown</a:t>
            </a:r>
            <a:endParaRPr/>
          </a:p>
          <a:p>
            <a:pPr indent="-342900" lvl="0" marL="34290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/>
              <a:t>Only 25% of all deaths are reported through a centralized vital statistics system</a:t>
            </a:r>
            <a:endParaRPr/>
          </a:p>
          <a:p>
            <a:pPr indent="-342900" lvl="0" marL="34290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/>
              <a:t>Many deaths occur outside health facilities (mostly at home) without medical attention or documentation of cause of death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685800" y="155575"/>
            <a:ext cx="7772400" cy="682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entury Gothic"/>
                <a:ea typeface="Century Gothic"/>
                <a:cs typeface="Century Gothic"/>
                <a:sym typeface="Century Gothic"/>
              </a:rPr>
              <a:t>Methodology</a:t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152400" y="838200"/>
            <a:ext cx="88392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/>
              <a:t>HEAL-SL covers about 5% of the total population with regional, district and urban/rural level representativeness using </a:t>
            </a:r>
            <a:r>
              <a:rPr b="1" lang="en-US" sz="2400"/>
              <a:t>678 census </a:t>
            </a:r>
            <a:r>
              <a:rPr lang="en-US" sz="2400"/>
              <a:t>enumeration areas with total population of </a:t>
            </a:r>
            <a:r>
              <a:rPr b="1" lang="en-US" sz="2400"/>
              <a:t>343,000</a:t>
            </a:r>
            <a:br>
              <a:rPr b="1" lang="en-US" sz="2400"/>
            </a:b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/>
              <a:t>The HEAL-SL instrument has three modules: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</a:pPr>
            <a:r>
              <a:rPr lang="en-US" sz="2400"/>
              <a:t>Enumeration – collects demographic and vital data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</a:pPr>
            <a:r>
              <a:rPr lang="en-US" sz="2400"/>
              <a:t>Electronic Verbal Autopsy - to investigate signs, symptoms and events preceding a death in the enumerated household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</a:pPr>
            <a:r>
              <a:rPr lang="en-US" sz="2400"/>
              <a:t>Re-sampling – random re-check for quality assurance/accuracy </a:t>
            </a:r>
            <a:br>
              <a:rPr lang="en-US" sz="2400"/>
            </a:b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/>
              <a:t>Two stage survey: 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</a:pPr>
            <a:r>
              <a:rPr lang="en-US" sz="2400"/>
              <a:t>sample enumeration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</a:pPr>
            <a:r>
              <a:rPr lang="en-US" sz="2400"/>
              <a:t>e-VA phase in households with reported deaths below age 70 (now expanded to all ages)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23"/>
          <p:cNvGrpSpPr/>
          <p:nvPr/>
        </p:nvGrpSpPr>
        <p:grpSpPr>
          <a:xfrm>
            <a:off x="304800" y="457201"/>
            <a:ext cx="8610600" cy="6286500"/>
            <a:chOff x="0" y="0"/>
            <a:chExt cx="8839200" cy="6934200"/>
          </a:xfrm>
        </p:grpSpPr>
        <p:sp>
          <p:nvSpPr>
            <p:cNvPr id="125" name="Google Shape;125;p23"/>
            <p:cNvSpPr/>
            <p:nvPr/>
          </p:nvSpPr>
          <p:spPr>
            <a:xfrm>
              <a:off x="3924300" y="2650013"/>
              <a:ext cx="4914900" cy="4284187"/>
            </a:xfrm>
            <a:prstGeom prst="rect">
              <a:avLst/>
            </a:prstGeom>
            <a:solidFill>
              <a:srgbClr val="C00000">
                <a:alpha val="9803"/>
              </a:srgbClr>
            </a:solidFill>
            <a:ln cap="flat" cmpd="sng" w="254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4076700" y="2933700"/>
              <a:ext cx="2996565" cy="70104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Exclude 475 records without an eVA=8558 records randomly assigned anonymously and independently to two of 11 trained physicians</a:t>
              </a:r>
              <a:endParaRPr/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714375" y="0"/>
              <a:ext cx="2224585" cy="893928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Census enumerated areas=678 villages or urban blocks </a:t>
              </a:r>
              <a:endParaRPr/>
            </a:p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Persons enumerated=343 123</a:t>
              </a:r>
              <a:endParaRPr b="1" sz="1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638175" y="1209675"/>
              <a:ext cx="2456597" cy="4953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Death below age 70 years during 2018-20 (9033)</a:t>
              </a:r>
              <a:endParaRPr/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33400" y="3952875"/>
              <a:ext cx="2286000" cy="4953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Field reports uploaded daily to server</a:t>
              </a:r>
              <a:endParaRPr b="1" sz="1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0" y="2409825"/>
              <a:ext cx="3718560" cy="730156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Electronic Verbal Autopsy (with automated range checks, 5% random resampling and other quality control steps) by one of 61 trained field staff</a:t>
              </a:r>
              <a:endParaRPr/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4076700" y="4095750"/>
              <a:ext cx="1828800" cy="5715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Both physicians agreed on cause of death</a:t>
              </a:r>
              <a:endParaRPr/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6010275" y="4095750"/>
              <a:ext cx="1794680" cy="5715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Initial disagreement by two physicians</a:t>
              </a:r>
              <a:endParaRPr/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4543425" y="5086350"/>
              <a:ext cx="1824355" cy="72961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Anonymous reconciliation by physicians leading to agreement</a:t>
              </a:r>
              <a:endParaRPr/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6419850" y="5076825"/>
              <a:ext cx="2344420" cy="72961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Persisting differences of two physicians adjudicated anonymously by senior physician</a:t>
              </a:r>
              <a:endParaRPr/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2819400" y="4095750"/>
              <a:ext cx="1104900" cy="182880"/>
            </a:xfrm>
            <a:prstGeom prst="leftRightArrow">
              <a:avLst>
                <a:gd fmla="val 50000" name="adj1"/>
                <a:gd fmla="val 50000" name="adj2"/>
              </a:avLst>
            </a:prstGeom>
            <a:solidFill>
              <a:srgbClr val="C00000"/>
            </a:solidFill>
            <a:ln cap="flat" cmpd="sng" w="254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cxnSp>
          <p:nvCxnSpPr>
            <p:cNvPr id="136" name="Google Shape;136;p23"/>
            <p:cNvCxnSpPr/>
            <p:nvPr/>
          </p:nvCxnSpPr>
          <p:spPr>
            <a:xfrm flipH="1">
              <a:off x="5905500" y="4667250"/>
              <a:ext cx="510540" cy="41148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C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37" name="Google Shape;137;p23"/>
            <p:cNvCxnSpPr/>
            <p:nvPr/>
          </p:nvCxnSpPr>
          <p:spPr>
            <a:xfrm>
              <a:off x="7391400" y="4667250"/>
              <a:ext cx="525780" cy="41148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C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38" name="Google Shape;138;p23"/>
            <p:cNvCxnSpPr/>
            <p:nvPr/>
          </p:nvCxnSpPr>
          <p:spPr>
            <a:xfrm>
              <a:off x="1838325" y="895350"/>
              <a:ext cx="0" cy="31242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C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139" name="Google Shape;139;p23"/>
            <p:cNvSpPr/>
            <p:nvPr/>
          </p:nvSpPr>
          <p:spPr>
            <a:xfrm>
              <a:off x="4286250" y="6248400"/>
              <a:ext cx="4478020" cy="5715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Final ICD-10 code (underlying causes) for 8374 deaths</a:t>
              </a:r>
              <a:endParaRPr b="1" sz="1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7439025" y="3209925"/>
              <a:ext cx="1323833" cy="67500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rPr>
                <a:t>Unable to code 184 records due to missing data </a:t>
              </a:r>
              <a:endParaRPr/>
            </a:p>
          </p:txBody>
        </p:sp>
        <p:cxnSp>
          <p:nvCxnSpPr>
            <p:cNvPr id="141" name="Google Shape;141;p23"/>
            <p:cNvCxnSpPr/>
            <p:nvPr/>
          </p:nvCxnSpPr>
          <p:spPr>
            <a:xfrm>
              <a:off x="5505450" y="5810250"/>
              <a:ext cx="0" cy="428625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C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42" name="Google Shape;142;p23"/>
            <p:cNvCxnSpPr/>
            <p:nvPr/>
          </p:nvCxnSpPr>
          <p:spPr>
            <a:xfrm>
              <a:off x="7915275" y="5819775"/>
              <a:ext cx="0" cy="436245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C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43" name="Google Shape;143;p23"/>
            <p:cNvCxnSpPr/>
            <p:nvPr/>
          </p:nvCxnSpPr>
          <p:spPr>
            <a:xfrm flipH="1">
              <a:off x="4543425" y="3638550"/>
              <a:ext cx="624840" cy="45720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C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44" name="Google Shape;144;p23"/>
            <p:cNvCxnSpPr/>
            <p:nvPr/>
          </p:nvCxnSpPr>
          <p:spPr>
            <a:xfrm>
              <a:off x="6229350" y="3629025"/>
              <a:ext cx="541020" cy="455295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C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45" name="Google Shape;145;p23"/>
            <p:cNvCxnSpPr/>
            <p:nvPr/>
          </p:nvCxnSpPr>
          <p:spPr>
            <a:xfrm>
              <a:off x="7077075" y="3286125"/>
              <a:ext cx="363855" cy="23622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C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46" name="Google Shape;146;p23"/>
            <p:cNvCxnSpPr/>
            <p:nvPr/>
          </p:nvCxnSpPr>
          <p:spPr>
            <a:xfrm>
              <a:off x="1838325" y="1704975"/>
              <a:ext cx="0" cy="708660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C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47" name="Google Shape;147;p23"/>
            <p:cNvCxnSpPr/>
            <p:nvPr/>
          </p:nvCxnSpPr>
          <p:spPr>
            <a:xfrm>
              <a:off x="1838325" y="3143250"/>
              <a:ext cx="0" cy="809625"/>
            </a:xfrm>
            <a:prstGeom prst="straightConnector1">
              <a:avLst/>
            </a:prstGeom>
            <a:solidFill>
              <a:schemeClr val="lt1"/>
            </a:solidFill>
            <a:ln cap="flat" cmpd="sng" w="25400">
              <a:solidFill>
                <a:srgbClr val="C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sp>
        <p:nvSpPr>
          <p:cNvPr id="148" name="Google Shape;148;p23"/>
          <p:cNvSpPr txBox="1"/>
          <p:nvPr/>
        </p:nvSpPr>
        <p:spPr>
          <a:xfrm>
            <a:off x="4116508" y="276909"/>
            <a:ext cx="48768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HEAL-SL 2018-2020 Procedure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type="title"/>
          </p:nvPr>
        </p:nvSpPr>
        <p:spPr>
          <a:xfrm>
            <a:off x="33241" y="304800"/>
            <a:ext cx="9077516" cy="530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Map of Sierra Leone showing enumeration areas and numbers of study deaths by regions (currently 4 but expanding to 5 regions in HEAL-SL)</a:t>
            </a:r>
            <a:endParaRPr/>
          </a:p>
        </p:txBody>
      </p:sp>
      <p:pic>
        <p:nvPicPr>
          <p:cNvPr id="154" name="Google Shape;154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1791" r="0" t="0"/>
          <a:stretch/>
        </p:blipFill>
        <p:spPr>
          <a:xfrm>
            <a:off x="392814" y="990600"/>
            <a:ext cx="8358370" cy="5043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>
            <p:ph type="title"/>
          </p:nvPr>
        </p:nvSpPr>
        <p:spPr>
          <a:xfrm>
            <a:off x="-92467" y="573640"/>
            <a:ext cx="9144000" cy="609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Typical </a:t>
            </a:r>
            <a:r>
              <a:rPr lang="en-US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timeline</a:t>
            </a:r>
            <a:r>
              <a:rPr b="1" lang="en-US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for </a:t>
            </a:r>
            <a:r>
              <a:rPr lang="en-US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b="1" lang="en-US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ach survey team of 4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0" name="Google Shape;160;p25"/>
          <p:cNvSpPr txBox="1"/>
          <p:nvPr>
            <p:ph idx="1" type="body"/>
          </p:nvPr>
        </p:nvSpPr>
        <p:spPr>
          <a:xfrm>
            <a:off x="152400" y="1658420"/>
            <a:ext cx="8991600" cy="4954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/>
              <a:t>680 EAs to cover; on average each EA will take 4 days to finish</a:t>
            </a:r>
            <a:endParaRPr/>
          </a:p>
          <a:p>
            <a:pPr indent="-342900" lvl="0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/>
              <a:t>With </a:t>
            </a:r>
            <a:r>
              <a:rPr b="1" lang="en-US" sz="2600"/>
              <a:t>11 teams of 4, </a:t>
            </a:r>
            <a:r>
              <a:rPr lang="en-US" sz="2600"/>
              <a:t>each team would take </a:t>
            </a:r>
            <a:r>
              <a:rPr b="1" lang="en-US" sz="2600"/>
              <a:t>~40</a:t>
            </a:r>
            <a:r>
              <a:rPr lang="en-US" sz="2600"/>
              <a:t> weeks of continuous field work to cover whole country</a:t>
            </a:r>
            <a:endParaRPr/>
          </a:p>
          <a:p>
            <a:pPr indent="-342900" lvl="0" marL="3429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b="1" lang="en-US" sz="2600"/>
              <a:t>Optimal schedule in each EA (village) or urban EA</a:t>
            </a:r>
            <a:endParaRPr/>
          </a:p>
          <a:p>
            <a:pPr indent="-285750" lvl="1" marL="74295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–"/>
            </a:pPr>
            <a:r>
              <a:rPr b="1" lang="en-US" sz="2600"/>
              <a:t>Day 1- sensitize local leaders/draw maps</a:t>
            </a:r>
            <a:endParaRPr/>
          </a:p>
          <a:p>
            <a:pPr indent="-285750" lvl="1" marL="74295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–"/>
            </a:pPr>
            <a:r>
              <a:rPr b="1" lang="en-US" sz="2600"/>
              <a:t>Day 2 &amp; 3 - Enumerate 100 households (18-25 each surveyor), do VA - about 1-5 per surveyor</a:t>
            </a:r>
            <a:endParaRPr/>
          </a:p>
          <a:p>
            <a:pPr indent="-285750" lvl="1" marL="74295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–"/>
            </a:pPr>
            <a:r>
              <a:rPr b="1" lang="en-US" sz="2600"/>
              <a:t>Day 4- Resampling (1-2 per surveyor- i.e. 100% to start) plus mop-up of closed areas (locked houses)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gomesm\AppData\Local\Microsoft\Windows\Temporary Internet Files\Content.IE5\3TMKWBKE\cartoon_clouds[1].gif" id="166" name="Google Shape;16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1146" y="2355254"/>
            <a:ext cx="2840627" cy="23012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26"/>
          <p:cNvGrpSpPr/>
          <p:nvPr/>
        </p:nvGrpSpPr>
        <p:grpSpPr>
          <a:xfrm>
            <a:off x="6816185" y="2257146"/>
            <a:ext cx="2182077" cy="2901986"/>
            <a:chOff x="6189837" y="2150046"/>
            <a:chExt cx="2387812" cy="3869319"/>
          </a:xfrm>
        </p:grpSpPr>
        <p:pic>
          <p:nvPicPr>
            <p:cNvPr descr="C:\Users\gomesm\AppData\Local\Microsoft\Windows\Temporary Internet Files\Content.IE5\HY91J365\User[1].png" id="168" name="Google Shape;168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620000" y="2150046"/>
              <a:ext cx="957649" cy="150755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9" name="Google Shape;169;p26"/>
            <p:cNvGrpSpPr/>
            <p:nvPr/>
          </p:nvGrpSpPr>
          <p:grpSpPr>
            <a:xfrm>
              <a:off x="6851518" y="4560266"/>
              <a:ext cx="957649" cy="1459099"/>
              <a:chOff x="831718" y="1207466"/>
              <a:chExt cx="957649" cy="1459099"/>
            </a:xfrm>
          </p:grpSpPr>
          <p:pic>
            <p:nvPicPr>
              <p:cNvPr descr="C:\Users\gomesm\AppData\Local\Microsoft\Windows\Temporary Internet Files\Content.IE5\HY91J365\User[1].png" id="170" name="Google Shape;170;p26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831718" y="1207466"/>
                <a:ext cx="957649" cy="14590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1" name="Google Shape;171;p26"/>
              <p:cNvSpPr/>
              <p:nvPr/>
            </p:nvSpPr>
            <p:spPr>
              <a:xfrm>
                <a:off x="976837" y="1947299"/>
                <a:ext cx="667408" cy="461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rgbClr val="000000"/>
                    </a:solidFill>
                    <a:latin typeface="Arimo"/>
                    <a:ea typeface="Arimo"/>
                    <a:cs typeface="Arimo"/>
                    <a:sym typeface="Arimo"/>
                  </a:rPr>
                  <a:t>SD3</a:t>
                </a:r>
                <a:endParaRPr/>
              </a:p>
            </p:txBody>
          </p:sp>
        </p:grpSp>
        <p:pic>
          <p:nvPicPr>
            <p:cNvPr descr="C:\Users\gomesm\AppData\Local\Microsoft\Windows\Temporary Internet Files\Content.IE5\HY91J365\User[1].png" id="172" name="Google Shape;172;p2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189837" y="2150046"/>
              <a:ext cx="957649" cy="1507554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73" name="Google Shape;173;p26"/>
          <p:cNvCxnSpPr/>
          <p:nvPr/>
        </p:nvCxnSpPr>
        <p:spPr>
          <a:xfrm>
            <a:off x="1149504" y="2138358"/>
            <a:ext cx="1984800" cy="1769700"/>
          </a:xfrm>
          <a:prstGeom prst="bentConnector2">
            <a:avLst/>
          </a:prstGeom>
          <a:noFill/>
          <a:ln cap="flat" cmpd="sng" w="76200">
            <a:solidFill>
              <a:srgbClr val="FFC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74" name="Google Shape;174;p26"/>
          <p:cNvCxnSpPr>
            <a:stCxn id="170" idx="2"/>
            <a:endCxn id="175" idx="2"/>
          </p:cNvCxnSpPr>
          <p:nvPr/>
        </p:nvCxnSpPr>
        <p:spPr>
          <a:xfrm flipH="1" rot="5400000">
            <a:off x="5669174" y="2969882"/>
            <a:ext cx="922200" cy="3456300"/>
          </a:xfrm>
          <a:prstGeom prst="bentConnector3">
            <a:avLst>
              <a:gd fmla="val -24788" name="adj1"/>
            </a:avLst>
          </a:prstGeom>
          <a:noFill/>
          <a:ln cap="flat" cmpd="sng" w="76200">
            <a:solidFill>
              <a:srgbClr val="FFC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76" name="Google Shape;176;p26"/>
          <p:cNvCxnSpPr/>
          <p:nvPr/>
        </p:nvCxnSpPr>
        <p:spPr>
          <a:xfrm flipH="1">
            <a:off x="7858422" y="5059072"/>
            <a:ext cx="1" cy="233172"/>
          </a:xfrm>
          <a:prstGeom prst="straightConnector1">
            <a:avLst/>
          </a:prstGeom>
          <a:noFill/>
          <a:ln cap="flat" cmpd="sng" w="762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5" name="Google Shape;175;p26"/>
          <p:cNvSpPr txBox="1"/>
          <p:nvPr/>
        </p:nvSpPr>
        <p:spPr>
          <a:xfrm>
            <a:off x="3503657" y="3405884"/>
            <a:ext cx="179681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C0000"/>
                </a:solidFill>
                <a:latin typeface="Arimo"/>
                <a:ea typeface="Arimo"/>
                <a:cs typeface="Arimo"/>
                <a:sym typeface="Arimo"/>
              </a:rPr>
              <a:t>HEAL-SL Cloud </a:t>
            </a:r>
            <a:endParaRPr/>
          </a:p>
        </p:txBody>
      </p:sp>
      <p:sp>
        <p:nvSpPr>
          <p:cNvPr id="177" name="Google Shape;177;p26"/>
          <p:cNvSpPr txBox="1"/>
          <p:nvPr/>
        </p:nvSpPr>
        <p:spPr>
          <a:xfrm>
            <a:off x="609600" y="3962400"/>
            <a:ext cx="26962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#1 End of day transfer to cloud</a:t>
            </a:r>
            <a:endParaRPr b="1" sz="18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78" name="Google Shape;178;p26"/>
          <p:cNvSpPr/>
          <p:nvPr/>
        </p:nvSpPr>
        <p:spPr>
          <a:xfrm>
            <a:off x="5464012" y="1790716"/>
            <a:ext cx="948273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79" name="Google Shape;179;p26"/>
          <p:cNvSpPr/>
          <p:nvPr/>
        </p:nvSpPr>
        <p:spPr>
          <a:xfrm>
            <a:off x="6995707" y="2779363"/>
            <a:ext cx="516093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C0000"/>
                </a:solidFill>
                <a:latin typeface="Arimo"/>
                <a:ea typeface="Arimo"/>
                <a:cs typeface="Arimo"/>
                <a:sym typeface="Arimo"/>
              </a:rPr>
              <a:t>D1</a:t>
            </a:r>
            <a:endParaRPr/>
          </a:p>
        </p:txBody>
      </p:sp>
      <p:sp>
        <p:nvSpPr>
          <p:cNvPr id="180" name="Google Shape;180;p26"/>
          <p:cNvSpPr/>
          <p:nvPr/>
        </p:nvSpPr>
        <p:spPr>
          <a:xfrm>
            <a:off x="8255546" y="2779363"/>
            <a:ext cx="516093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C0000"/>
                </a:solidFill>
                <a:latin typeface="Arimo"/>
                <a:ea typeface="Arimo"/>
                <a:cs typeface="Arimo"/>
                <a:sym typeface="Arimo"/>
              </a:rPr>
              <a:t>D2</a:t>
            </a:r>
            <a:endParaRPr/>
          </a:p>
        </p:txBody>
      </p:sp>
      <p:sp>
        <p:nvSpPr>
          <p:cNvPr id="181" name="Google Shape;181;p26"/>
          <p:cNvSpPr txBox="1"/>
          <p:nvPr/>
        </p:nvSpPr>
        <p:spPr>
          <a:xfrm>
            <a:off x="4902391" y="915772"/>
            <a:ext cx="418663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#2 Dual coding (physician or senior nurse) + reconciliation (online or offline)</a:t>
            </a:r>
            <a:endParaRPr/>
          </a:p>
        </p:txBody>
      </p:sp>
      <p:cxnSp>
        <p:nvCxnSpPr>
          <p:cNvPr id="182" name="Google Shape;182;p26"/>
          <p:cNvCxnSpPr/>
          <p:nvPr/>
        </p:nvCxnSpPr>
        <p:spPr>
          <a:xfrm>
            <a:off x="7643680" y="3079155"/>
            <a:ext cx="453485" cy="0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rgbClr val="FFC000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183" name="Google Shape;183;p26"/>
          <p:cNvSpPr txBox="1"/>
          <p:nvPr/>
        </p:nvSpPr>
        <p:spPr>
          <a:xfrm>
            <a:off x="4309160" y="4544697"/>
            <a:ext cx="34632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#3 Final data, cleaned, available on dashboard</a:t>
            </a:r>
            <a:endParaRPr/>
          </a:p>
        </p:txBody>
      </p:sp>
      <p:cxnSp>
        <p:nvCxnSpPr>
          <p:cNvPr id="184" name="Google Shape;184;p26"/>
          <p:cNvCxnSpPr>
            <a:endCxn id="185" idx="0"/>
          </p:cNvCxnSpPr>
          <p:nvPr/>
        </p:nvCxnSpPr>
        <p:spPr>
          <a:xfrm>
            <a:off x="7867650" y="3200400"/>
            <a:ext cx="0" cy="457200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rgbClr val="FFC000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185" name="Google Shape;185;p26"/>
          <p:cNvSpPr txBox="1"/>
          <p:nvPr/>
        </p:nvSpPr>
        <p:spPr>
          <a:xfrm>
            <a:off x="6858000" y="3657600"/>
            <a:ext cx="201930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CC0000"/>
                </a:solidFill>
                <a:latin typeface="Arimo"/>
                <a:ea typeface="Arimo"/>
                <a:cs typeface="Arimo"/>
                <a:sym typeface="Arimo"/>
              </a:rPr>
              <a:t>Adjudication if needed</a:t>
            </a:r>
            <a:endParaRPr/>
          </a:p>
        </p:txBody>
      </p:sp>
      <p:cxnSp>
        <p:nvCxnSpPr>
          <p:cNvPr id="186" name="Google Shape;186;p26"/>
          <p:cNvCxnSpPr>
            <a:stCxn id="175" idx="0"/>
            <a:endCxn id="181" idx="1"/>
          </p:cNvCxnSpPr>
          <p:nvPr/>
        </p:nvCxnSpPr>
        <p:spPr>
          <a:xfrm rot="-5400000">
            <a:off x="3661065" y="2164484"/>
            <a:ext cx="1982400" cy="500400"/>
          </a:xfrm>
          <a:prstGeom prst="bentConnector2">
            <a:avLst/>
          </a:prstGeom>
          <a:noFill/>
          <a:ln cap="flat" cmpd="sng" w="76200">
            <a:solidFill>
              <a:srgbClr val="FFC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87" name="Google Shape;187;p26"/>
          <p:cNvSpPr txBox="1"/>
          <p:nvPr>
            <p:ph type="title"/>
          </p:nvPr>
        </p:nvSpPr>
        <p:spPr>
          <a:xfrm>
            <a:off x="1033862" y="5744441"/>
            <a:ext cx="7063303" cy="47952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C0000"/>
                </a:solidFill>
              </a:rPr>
              <a:t>FULLY ELECTRONIC FIELD WORK </a:t>
            </a:r>
            <a:br>
              <a:rPr lang="en-US" sz="3200">
                <a:solidFill>
                  <a:srgbClr val="CC0000"/>
                </a:solidFill>
              </a:rPr>
            </a:br>
            <a:r>
              <a:rPr lang="en-US" sz="3200">
                <a:solidFill>
                  <a:srgbClr val="CC0000"/>
                </a:solidFill>
              </a:rPr>
              <a:t>Goal: field work to final COD in &lt;15 days</a:t>
            </a:r>
            <a:endParaRPr sz="3200">
              <a:solidFill>
                <a:srgbClr val="CC0000"/>
              </a:solidFill>
            </a:endParaRPr>
          </a:p>
        </p:txBody>
      </p:sp>
      <p:grpSp>
        <p:nvGrpSpPr>
          <p:cNvPr id="188" name="Google Shape;188;p26"/>
          <p:cNvGrpSpPr/>
          <p:nvPr/>
        </p:nvGrpSpPr>
        <p:grpSpPr>
          <a:xfrm>
            <a:off x="351039" y="479100"/>
            <a:ext cx="1606680" cy="2300263"/>
            <a:chOff x="1063914" y="115335"/>
            <a:chExt cx="2142240" cy="3067019"/>
          </a:xfrm>
        </p:grpSpPr>
        <p:grpSp>
          <p:nvGrpSpPr>
            <p:cNvPr id="189" name="Google Shape;189;p26"/>
            <p:cNvGrpSpPr/>
            <p:nvPr/>
          </p:nvGrpSpPr>
          <p:grpSpPr>
            <a:xfrm>
              <a:off x="1063914" y="115335"/>
              <a:ext cx="626881" cy="1507554"/>
              <a:chOff x="141300" y="80222"/>
              <a:chExt cx="805248" cy="1507554"/>
            </a:xfrm>
          </p:grpSpPr>
          <p:pic>
            <p:nvPicPr>
              <p:cNvPr descr="C:\Users\gomesm\AppData\Local\Microsoft\Windows\Temporary Internet Files\Content.IE5\HY91J365\User[1].png" id="190" name="Google Shape;190;p26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152400" y="80222"/>
                <a:ext cx="783050" cy="150755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1" name="Google Shape;191;p26"/>
              <p:cNvSpPr/>
              <p:nvPr/>
            </p:nvSpPr>
            <p:spPr>
              <a:xfrm>
                <a:off x="141300" y="834001"/>
                <a:ext cx="805248" cy="3795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rgbClr val="CC0000"/>
                    </a:solidFill>
                    <a:latin typeface="Arimo"/>
                    <a:ea typeface="Arimo"/>
                    <a:cs typeface="Arimo"/>
                    <a:sym typeface="Arimo"/>
                  </a:rPr>
                  <a:t>TL1</a:t>
                </a:r>
                <a:endParaRPr/>
              </a:p>
            </p:txBody>
          </p:sp>
        </p:grpSp>
        <p:pic>
          <p:nvPicPr>
            <p:cNvPr descr="C:\Users\gomesm\AppData\Local\Microsoft\Windows\Temporary Internet Files\Content.IE5\HY91J365\User[1].png" id="192" name="Google Shape;192;p2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570942" y="127759"/>
              <a:ext cx="635212" cy="15075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gomesm\AppData\Local\Microsoft\Windows\Temporary Internet Files\Content.IE5\HY91J365\User[1].png" id="193" name="Google Shape;193;p2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072555" y="1651759"/>
              <a:ext cx="609600" cy="1507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" name="Google Shape;194;p26"/>
            <p:cNvSpPr/>
            <p:nvPr/>
          </p:nvSpPr>
          <p:spPr>
            <a:xfrm>
              <a:off x="1105245" y="2389795"/>
              <a:ext cx="533400" cy="420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CC0000"/>
                  </a:solidFill>
                  <a:latin typeface="Arimo"/>
                  <a:ea typeface="Arimo"/>
                  <a:cs typeface="Arimo"/>
                  <a:sym typeface="Arimo"/>
                </a:rPr>
                <a:t>S2</a:t>
              </a:r>
              <a:endParaRPr/>
            </a:p>
          </p:txBody>
        </p:sp>
        <p:sp>
          <p:nvSpPr>
            <p:cNvPr id="195" name="Google Shape;195;p26"/>
            <p:cNvSpPr/>
            <p:nvPr/>
          </p:nvSpPr>
          <p:spPr>
            <a:xfrm>
              <a:off x="2618933" y="873244"/>
              <a:ext cx="533400" cy="420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CC0000"/>
                  </a:solidFill>
                  <a:latin typeface="Arimo"/>
                  <a:ea typeface="Arimo"/>
                  <a:cs typeface="Arimo"/>
                  <a:sym typeface="Arimo"/>
                </a:rPr>
                <a:t>S1</a:t>
              </a:r>
              <a:endParaRPr/>
            </a:p>
          </p:txBody>
        </p:sp>
        <p:pic>
          <p:nvPicPr>
            <p:cNvPr descr="C:\Users\gomesm\AppData\Local\Microsoft\Windows\Temporary Internet Files\Content.IE5\HY91J365\User[1].png" id="196" name="Google Shape;196;p2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588187" y="1674800"/>
              <a:ext cx="609600" cy="1507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7" name="Google Shape;197;p26"/>
            <p:cNvSpPr/>
            <p:nvPr/>
          </p:nvSpPr>
          <p:spPr>
            <a:xfrm>
              <a:off x="2618933" y="2389797"/>
              <a:ext cx="539496" cy="420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CC0000"/>
                  </a:solidFill>
                  <a:latin typeface="Arimo"/>
                  <a:ea typeface="Arimo"/>
                  <a:cs typeface="Arimo"/>
                  <a:sym typeface="Arimo"/>
                </a:rPr>
                <a:t>S3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GHR standard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